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5.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 id="2147483922" r:id="rId2"/>
    <p:sldMasterId id="2147483940" r:id="rId3"/>
    <p:sldMasterId id="2147484181" r:id="rId4"/>
    <p:sldMasterId id="2147484211" r:id="rId5"/>
    <p:sldMasterId id="2147484229" r:id="rId6"/>
  </p:sldMasterIdLst>
  <p:notesMasterIdLst>
    <p:notesMasterId r:id="rId116"/>
  </p:notesMasterIdLst>
  <p:handoutMasterIdLst>
    <p:handoutMasterId r:id="rId117"/>
  </p:handoutMasterIdLst>
  <p:sldIdLst>
    <p:sldId id="537" r:id="rId7"/>
    <p:sldId id="1346" r:id="rId8"/>
    <p:sldId id="541" r:id="rId9"/>
    <p:sldId id="687" r:id="rId10"/>
    <p:sldId id="553" r:id="rId11"/>
    <p:sldId id="736" r:id="rId12"/>
    <p:sldId id="666" r:id="rId13"/>
    <p:sldId id="662" r:id="rId14"/>
    <p:sldId id="358" r:id="rId15"/>
    <p:sldId id="1336" r:id="rId16"/>
    <p:sldId id="1337" r:id="rId17"/>
    <p:sldId id="1339" r:id="rId18"/>
    <p:sldId id="1347" r:id="rId19"/>
    <p:sldId id="1345" r:id="rId20"/>
    <p:sldId id="1348" r:id="rId21"/>
    <p:sldId id="1340" r:id="rId22"/>
    <p:sldId id="733" r:id="rId23"/>
    <p:sldId id="665" r:id="rId24"/>
    <p:sldId id="1315" r:id="rId25"/>
    <p:sldId id="1316" r:id="rId26"/>
    <p:sldId id="1317" r:id="rId27"/>
    <p:sldId id="737" r:id="rId28"/>
    <p:sldId id="1305" r:id="rId29"/>
    <p:sldId id="693" r:id="rId30"/>
    <p:sldId id="1297" r:id="rId31"/>
    <p:sldId id="704" r:id="rId32"/>
    <p:sldId id="1303" r:id="rId33"/>
    <p:sldId id="708" r:id="rId34"/>
    <p:sldId id="1301" r:id="rId35"/>
    <p:sldId id="720" r:id="rId36"/>
    <p:sldId id="721" r:id="rId37"/>
    <p:sldId id="1304" r:id="rId38"/>
    <p:sldId id="344" r:id="rId39"/>
    <p:sldId id="345" r:id="rId40"/>
    <p:sldId id="346" r:id="rId41"/>
    <p:sldId id="1302" r:id="rId42"/>
    <p:sldId id="679" r:id="rId43"/>
    <p:sldId id="678" r:id="rId44"/>
    <p:sldId id="570" r:id="rId45"/>
    <p:sldId id="571" r:id="rId46"/>
    <p:sldId id="574" r:id="rId47"/>
    <p:sldId id="1306" r:id="rId48"/>
    <p:sldId id="575" r:id="rId49"/>
    <p:sldId id="1298" r:id="rId50"/>
    <p:sldId id="684" r:id="rId51"/>
    <p:sldId id="735" r:id="rId52"/>
    <p:sldId id="1349" r:id="rId53"/>
    <p:sldId id="1307" r:id="rId54"/>
    <p:sldId id="1318" r:id="rId55"/>
    <p:sldId id="1319" r:id="rId56"/>
    <p:sldId id="1320" r:id="rId57"/>
    <p:sldId id="1300" r:id="rId58"/>
    <p:sldId id="781" r:id="rId59"/>
    <p:sldId id="811" r:id="rId60"/>
    <p:sldId id="786" r:id="rId61"/>
    <p:sldId id="783" r:id="rId62"/>
    <p:sldId id="1308" r:id="rId63"/>
    <p:sldId id="810" r:id="rId64"/>
    <p:sldId id="1309" r:id="rId65"/>
    <p:sldId id="784" r:id="rId66"/>
    <p:sldId id="788" r:id="rId67"/>
    <p:sldId id="1344" r:id="rId68"/>
    <p:sldId id="789" r:id="rId69"/>
    <p:sldId id="791" r:id="rId70"/>
    <p:sldId id="820" r:id="rId71"/>
    <p:sldId id="826" r:id="rId72"/>
    <p:sldId id="790" r:id="rId73"/>
    <p:sldId id="825" r:id="rId74"/>
    <p:sldId id="824" r:id="rId75"/>
    <p:sldId id="804" r:id="rId76"/>
    <p:sldId id="1310" r:id="rId77"/>
    <p:sldId id="1321" r:id="rId78"/>
    <p:sldId id="1322" r:id="rId79"/>
    <p:sldId id="1323" r:id="rId80"/>
    <p:sldId id="1311" r:id="rId81"/>
    <p:sldId id="644" r:id="rId82"/>
    <p:sldId id="724" r:id="rId83"/>
    <p:sldId id="645" r:id="rId84"/>
    <p:sldId id="726" r:id="rId85"/>
    <p:sldId id="1314" r:id="rId86"/>
    <p:sldId id="1342" r:id="rId87"/>
    <p:sldId id="1343" r:id="rId88"/>
    <p:sldId id="1324" r:id="rId89"/>
    <p:sldId id="1325" r:id="rId90"/>
    <p:sldId id="1326" r:id="rId91"/>
    <p:sldId id="1313" r:id="rId92"/>
    <p:sldId id="694" r:id="rId93"/>
    <p:sldId id="1353" r:id="rId94"/>
    <p:sldId id="1354" r:id="rId95"/>
    <p:sldId id="1328" r:id="rId96"/>
    <p:sldId id="1195" r:id="rId97"/>
    <p:sldId id="257" r:id="rId98"/>
    <p:sldId id="1351" r:id="rId99"/>
    <p:sldId id="1350" r:id="rId100"/>
    <p:sldId id="1352" r:id="rId101"/>
    <p:sldId id="1196" r:id="rId102"/>
    <p:sldId id="614" r:id="rId103"/>
    <p:sldId id="634" r:id="rId104"/>
    <p:sldId id="730" r:id="rId105"/>
    <p:sldId id="631" r:id="rId106"/>
    <p:sldId id="1335" r:id="rId107"/>
    <p:sldId id="630" r:id="rId108"/>
    <p:sldId id="692" r:id="rId109"/>
    <p:sldId id="635" r:id="rId110"/>
    <p:sldId id="611" r:id="rId111"/>
    <p:sldId id="612" r:id="rId112"/>
    <p:sldId id="613" r:id="rId113"/>
    <p:sldId id="732" r:id="rId114"/>
    <p:sldId id="728" r:id="rId115"/>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a:srgbClr val="39C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0037" autoAdjust="0"/>
    <p:restoredTop sz="95359" autoAdjust="0"/>
  </p:normalViewPr>
  <p:slideViewPr>
    <p:cSldViewPr snapToGrid="0">
      <p:cViewPr>
        <p:scale>
          <a:sx n="61" d="100"/>
          <a:sy n="61" d="100"/>
        </p:scale>
        <p:origin x="164" y="44"/>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39016"/>
    </p:cViewPr>
  </p:sorterViewPr>
  <p:notesViewPr>
    <p:cSldViewPr snapToGrid="0">
      <p:cViewPr>
        <p:scale>
          <a:sx n="89" d="100"/>
          <a:sy n="89" d="100"/>
        </p:scale>
        <p:origin x="1832" y="4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17" Type="http://schemas.openxmlformats.org/officeDocument/2006/relationships/handoutMaster" Target="handoutMasters/handoutMaster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viewProps" Target="viewProps.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5797"/>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3956551" y="0"/>
            <a:ext cx="3026833" cy="465797"/>
          </a:xfrm>
          <a:prstGeom prst="rect">
            <a:avLst/>
          </a:prstGeom>
        </p:spPr>
        <p:txBody>
          <a:bodyPr vert="horz" lIns="92446" tIns="46223" rIns="92446" bIns="46223" rtlCol="0"/>
          <a:lstStyle>
            <a:lvl1pPr algn="r">
              <a:defRPr sz="1200"/>
            </a:lvl1pPr>
          </a:lstStyle>
          <a:p>
            <a:fld id="{5BB99633-B85B-428F-A23E-08369B4E3181}" type="datetimeFigureOut">
              <a:rPr lang="en-US" smtClean="0"/>
              <a:t>9/20/2026</a:t>
            </a:fld>
            <a:endParaRPr lang="en-US"/>
          </a:p>
        </p:txBody>
      </p:sp>
      <p:sp>
        <p:nvSpPr>
          <p:cNvPr id="4" name="Footer Placeholder 3"/>
          <p:cNvSpPr>
            <a:spLocks noGrp="1"/>
          </p:cNvSpPr>
          <p:nvPr>
            <p:ph type="ftr" sz="quarter" idx="2"/>
          </p:nvPr>
        </p:nvSpPr>
        <p:spPr>
          <a:xfrm>
            <a:off x="1" y="8817905"/>
            <a:ext cx="3026833" cy="465796"/>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3956551" y="8817905"/>
            <a:ext cx="3026833" cy="465796"/>
          </a:xfrm>
          <a:prstGeom prst="rect">
            <a:avLst/>
          </a:prstGeom>
        </p:spPr>
        <p:txBody>
          <a:bodyPr vert="horz" lIns="92446" tIns="46223" rIns="92446" bIns="46223" rtlCol="0" anchor="b"/>
          <a:lstStyle>
            <a:lvl1pPr algn="r">
              <a:defRPr sz="1200"/>
            </a:lvl1pPr>
          </a:lstStyle>
          <a:p>
            <a:fld id="{C3923679-3159-45AE-9205-883033A325ED}" type="slidenum">
              <a:rPr lang="en-US" smtClean="0"/>
              <a:t>‹#›</a:t>
            </a:fld>
            <a:endParaRPr lang="en-US"/>
          </a:p>
        </p:txBody>
      </p:sp>
    </p:spTree>
    <p:extLst>
      <p:ext uri="{BB962C8B-B14F-4D97-AF65-F5344CB8AC3E}">
        <p14:creationId xmlns:p14="http://schemas.microsoft.com/office/powerpoint/2010/main" val="2569758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5797"/>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3956551" y="0"/>
            <a:ext cx="3026833" cy="465797"/>
          </a:xfrm>
          <a:prstGeom prst="rect">
            <a:avLst/>
          </a:prstGeom>
        </p:spPr>
        <p:txBody>
          <a:bodyPr vert="horz" lIns="92446" tIns="46223" rIns="92446" bIns="46223" rtlCol="0"/>
          <a:lstStyle>
            <a:lvl1pPr algn="r">
              <a:defRPr sz="1200"/>
            </a:lvl1pPr>
          </a:lstStyle>
          <a:p>
            <a:fld id="{5F0C3CC4-1005-49BB-9A48-422D48FDC9AE}" type="datetimeFigureOut">
              <a:rPr lang="en-US" smtClean="0"/>
              <a:t>9/20/2026</a:t>
            </a:fld>
            <a:endParaRPr lang="en-US"/>
          </a:p>
        </p:txBody>
      </p:sp>
      <p:sp>
        <p:nvSpPr>
          <p:cNvPr id="4" name="Slide Image Placeholder 3"/>
          <p:cNvSpPr>
            <a:spLocks noGrp="1" noRot="1" noChangeAspect="1"/>
          </p:cNvSpPr>
          <p:nvPr>
            <p:ph type="sldImg" idx="2"/>
          </p:nvPr>
        </p:nvSpPr>
        <p:spPr>
          <a:xfrm>
            <a:off x="709613" y="1160463"/>
            <a:ext cx="5567362" cy="3132137"/>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698501" y="4467780"/>
            <a:ext cx="5588000" cy="3655457"/>
          </a:xfrm>
          <a:prstGeom prst="rect">
            <a:avLst/>
          </a:prstGeom>
        </p:spPr>
        <p:txBody>
          <a:bodyPr vert="horz" lIns="92446" tIns="46223" rIns="92446" bIns="46223"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17905"/>
            <a:ext cx="3026833" cy="465796"/>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5"/>
            <a:ext cx="3026833" cy="465796"/>
          </a:xfrm>
          <a:prstGeom prst="rect">
            <a:avLst/>
          </a:prstGeom>
        </p:spPr>
        <p:txBody>
          <a:bodyPr vert="horz" lIns="92446" tIns="46223" rIns="92446" bIns="46223" rtlCol="0" anchor="b"/>
          <a:lstStyle>
            <a:lvl1pPr algn="r">
              <a:defRPr sz="1200"/>
            </a:lvl1pPr>
          </a:lstStyle>
          <a:p>
            <a:fld id="{FE97EFFC-84E4-491E-A1C5-6F54695297D6}" type="slidenum">
              <a:rPr lang="en-US" smtClean="0"/>
              <a:t>‹#›</a:t>
            </a:fld>
            <a:endParaRPr lang="en-US"/>
          </a:p>
        </p:txBody>
      </p:sp>
    </p:spTree>
    <p:extLst>
      <p:ext uri="{BB962C8B-B14F-4D97-AF65-F5344CB8AC3E}">
        <p14:creationId xmlns:p14="http://schemas.microsoft.com/office/powerpoint/2010/main" val="3899476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FE97EFFC-84E4-491E-A1C5-6F54695297D6}" type="slidenum">
              <a:rPr lang="en-US" smtClean="0"/>
              <a:pPr/>
              <a:t>1</a:t>
            </a:fld>
            <a:endParaRPr lang="en-US"/>
          </a:p>
        </p:txBody>
      </p:sp>
      <p:sp>
        <p:nvSpPr>
          <p:cNvPr id="9" name="Slide Image Placeholder 8">
            <a:extLst>
              <a:ext uri="{FF2B5EF4-FFF2-40B4-BE49-F238E27FC236}">
                <a16:creationId xmlns:a16="http://schemas.microsoft.com/office/drawing/2014/main" id="{473DAF25-5A11-4E18-BA45-F1D7D9F18574}"/>
              </a:ext>
            </a:extLst>
          </p:cNvPr>
          <p:cNvSpPr>
            <a:spLocks noGrp="1" noRot="1" noChangeAspect="1"/>
          </p:cNvSpPr>
          <p:nvPr>
            <p:ph type="sldImg"/>
          </p:nvPr>
        </p:nvSpPr>
        <p:spPr>
          <a:xfrm>
            <a:off x="709613" y="1179513"/>
            <a:ext cx="5567362" cy="3132137"/>
          </a:xfrm>
        </p:spPr>
      </p:sp>
      <p:sp>
        <p:nvSpPr>
          <p:cNvPr id="10" name="Notes Placeholder 9">
            <a:extLst>
              <a:ext uri="{FF2B5EF4-FFF2-40B4-BE49-F238E27FC236}">
                <a16:creationId xmlns:a16="http://schemas.microsoft.com/office/drawing/2014/main" id="{DD25BEDA-436D-4B5A-9444-EA04266EF0FD}"/>
              </a:ext>
            </a:extLst>
          </p:cNvPr>
          <p:cNvSpPr>
            <a:spLocks noGrp="1"/>
          </p:cNvSpPr>
          <p:nvPr>
            <p:ph type="body" idx="1"/>
          </p:nvPr>
        </p:nvSpPr>
        <p:spPr/>
        <p:txBody>
          <a:bodyPr/>
          <a:lstStyle/>
          <a:p>
            <a:r>
              <a:rPr lang="en-US" dirty="0"/>
              <a:t>Kierkegaard, speak a word…</a:t>
            </a:r>
          </a:p>
        </p:txBody>
      </p:sp>
    </p:spTree>
    <p:extLst>
      <p:ext uri="{BB962C8B-B14F-4D97-AF65-F5344CB8AC3E}">
        <p14:creationId xmlns:p14="http://schemas.microsoft.com/office/powerpoint/2010/main" val="2839073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3</a:t>
            </a:fld>
            <a:endParaRPr lang="en-US"/>
          </a:p>
        </p:txBody>
      </p:sp>
    </p:spTree>
    <p:extLst>
      <p:ext uri="{BB962C8B-B14F-4D97-AF65-F5344CB8AC3E}">
        <p14:creationId xmlns:p14="http://schemas.microsoft.com/office/powerpoint/2010/main" val="4156363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4</a:t>
            </a:fld>
            <a:endParaRPr lang="en-US"/>
          </a:p>
        </p:txBody>
      </p:sp>
    </p:spTree>
    <p:extLst>
      <p:ext uri="{BB962C8B-B14F-4D97-AF65-F5344CB8AC3E}">
        <p14:creationId xmlns:p14="http://schemas.microsoft.com/office/powerpoint/2010/main" val="209706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5</a:t>
            </a:fld>
            <a:endParaRPr lang="en-US"/>
          </a:p>
        </p:txBody>
      </p:sp>
    </p:spTree>
    <p:extLst>
      <p:ext uri="{BB962C8B-B14F-4D97-AF65-F5344CB8AC3E}">
        <p14:creationId xmlns:p14="http://schemas.microsoft.com/office/powerpoint/2010/main" val="3551984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6</a:t>
            </a:fld>
            <a:endParaRPr lang="en-US"/>
          </a:p>
        </p:txBody>
      </p:sp>
    </p:spTree>
    <p:extLst>
      <p:ext uri="{BB962C8B-B14F-4D97-AF65-F5344CB8AC3E}">
        <p14:creationId xmlns:p14="http://schemas.microsoft.com/office/powerpoint/2010/main" val="742467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58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548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9</a:t>
            </a:fld>
            <a:endParaRPr lang="en-US"/>
          </a:p>
        </p:txBody>
      </p:sp>
    </p:spTree>
    <p:extLst>
      <p:ext uri="{BB962C8B-B14F-4D97-AF65-F5344CB8AC3E}">
        <p14:creationId xmlns:p14="http://schemas.microsoft.com/office/powerpoint/2010/main" val="3202780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7080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062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12</a:t>
            </a:fld>
            <a:endParaRPr lang="en-US"/>
          </a:p>
        </p:txBody>
      </p:sp>
    </p:spTree>
    <p:extLst>
      <p:ext uri="{BB962C8B-B14F-4D97-AF65-F5344CB8AC3E}">
        <p14:creationId xmlns:p14="http://schemas.microsoft.com/office/powerpoint/2010/main" val="1789729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13</a:t>
            </a:fld>
            <a:endParaRPr lang="en-US"/>
          </a:p>
        </p:txBody>
      </p:sp>
    </p:spTree>
    <p:extLst>
      <p:ext uri="{BB962C8B-B14F-4D97-AF65-F5344CB8AC3E}">
        <p14:creationId xmlns:p14="http://schemas.microsoft.com/office/powerpoint/2010/main" val="2325559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14</a:t>
            </a:fld>
            <a:endParaRPr lang="en-US"/>
          </a:p>
        </p:txBody>
      </p:sp>
    </p:spTree>
    <p:extLst>
      <p:ext uri="{BB962C8B-B14F-4D97-AF65-F5344CB8AC3E}">
        <p14:creationId xmlns:p14="http://schemas.microsoft.com/office/powerpoint/2010/main" val="1474719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15</a:t>
            </a:fld>
            <a:endParaRPr lang="en-US"/>
          </a:p>
        </p:txBody>
      </p:sp>
    </p:spTree>
    <p:extLst>
      <p:ext uri="{BB962C8B-B14F-4D97-AF65-F5344CB8AC3E}">
        <p14:creationId xmlns:p14="http://schemas.microsoft.com/office/powerpoint/2010/main" val="147621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16</a:t>
            </a:fld>
            <a:endParaRPr lang="en-US"/>
          </a:p>
        </p:txBody>
      </p:sp>
    </p:spTree>
    <p:extLst>
      <p:ext uri="{BB962C8B-B14F-4D97-AF65-F5344CB8AC3E}">
        <p14:creationId xmlns:p14="http://schemas.microsoft.com/office/powerpoint/2010/main" val="3702280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9512"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512"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640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9512"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512"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1991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117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185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899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853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28555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24</a:t>
            </a:fld>
            <a:endParaRPr lang="en-US"/>
          </a:p>
        </p:txBody>
      </p:sp>
    </p:spTree>
    <p:extLst>
      <p:ext uri="{BB962C8B-B14F-4D97-AF65-F5344CB8AC3E}">
        <p14:creationId xmlns:p14="http://schemas.microsoft.com/office/powerpoint/2010/main" val="1243262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25</a:t>
            </a:fld>
            <a:endParaRPr lang="en-US"/>
          </a:p>
        </p:txBody>
      </p:sp>
    </p:spTree>
    <p:extLst>
      <p:ext uri="{BB962C8B-B14F-4D97-AF65-F5344CB8AC3E}">
        <p14:creationId xmlns:p14="http://schemas.microsoft.com/office/powerpoint/2010/main" val="385716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3662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27</a:t>
            </a:fld>
            <a:endParaRPr lang="en-US"/>
          </a:p>
        </p:txBody>
      </p:sp>
    </p:spTree>
    <p:extLst>
      <p:ext uri="{BB962C8B-B14F-4D97-AF65-F5344CB8AC3E}">
        <p14:creationId xmlns:p14="http://schemas.microsoft.com/office/powerpoint/2010/main" val="1975545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7223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29</a:t>
            </a:fld>
            <a:endParaRPr lang="en-US"/>
          </a:p>
        </p:txBody>
      </p:sp>
    </p:spTree>
    <p:extLst>
      <p:ext uri="{BB962C8B-B14F-4D97-AF65-F5344CB8AC3E}">
        <p14:creationId xmlns:p14="http://schemas.microsoft.com/office/powerpoint/2010/main" val="2370669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2870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271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32</a:t>
            </a:fld>
            <a:endParaRPr lang="en-US"/>
          </a:p>
        </p:txBody>
      </p:sp>
    </p:spTree>
    <p:extLst>
      <p:ext uri="{BB962C8B-B14F-4D97-AF65-F5344CB8AC3E}">
        <p14:creationId xmlns:p14="http://schemas.microsoft.com/office/powerpoint/2010/main" val="3301188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5015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72351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3967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0591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5220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839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69873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6716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7224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5205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6844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933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9589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49285"/>
            <a:ext cx="5588000" cy="3655457"/>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5077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8500" y="4449285"/>
            <a:ext cx="5588000" cy="3655457"/>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458"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458"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4179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2754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92073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642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1426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3860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55688" y="4567792"/>
            <a:ext cx="5588000" cy="3655457"/>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9512"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512"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096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055688" y="4567792"/>
            <a:ext cx="5588000" cy="3655457"/>
          </a:xfrm>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9512"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9512"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4328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55</a:t>
            </a:fld>
            <a:endParaRPr lang="en-US"/>
          </a:p>
        </p:txBody>
      </p:sp>
    </p:spTree>
    <p:extLst>
      <p:ext uri="{BB962C8B-B14F-4D97-AF65-F5344CB8AC3E}">
        <p14:creationId xmlns:p14="http://schemas.microsoft.com/office/powerpoint/2010/main" val="19711191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56</a:t>
            </a:fld>
            <a:endParaRPr lang="en-US"/>
          </a:p>
        </p:txBody>
      </p:sp>
    </p:spTree>
    <p:extLst>
      <p:ext uri="{BB962C8B-B14F-4D97-AF65-F5344CB8AC3E}">
        <p14:creationId xmlns:p14="http://schemas.microsoft.com/office/powerpoint/2010/main" val="3130084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57</a:t>
            </a:fld>
            <a:endParaRPr lang="en-US"/>
          </a:p>
        </p:txBody>
      </p:sp>
    </p:spTree>
    <p:extLst>
      <p:ext uri="{BB962C8B-B14F-4D97-AF65-F5344CB8AC3E}">
        <p14:creationId xmlns:p14="http://schemas.microsoft.com/office/powerpoint/2010/main" val="3402094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58</a:t>
            </a:fld>
            <a:endParaRPr lang="en-US"/>
          </a:p>
        </p:txBody>
      </p:sp>
    </p:spTree>
    <p:extLst>
      <p:ext uri="{BB962C8B-B14F-4D97-AF65-F5344CB8AC3E}">
        <p14:creationId xmlns:p14="http://schemas.microsoft.com/office/powerpoint/2010/main" val="3360614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59</a:t>
            </a:fld>
            <a:endParaRPr lang="en-US"/>
          </a:p>
        </p:txBody>
      </p:sp>
    </p:spTree>
    <p:extLst>
      <p:ext uri="{BB962C8B-B14F-4D97-AF65-F5344CB8AC3E}">
        <p14:creationId xmlns:p14="http://schemas.microsoft.com/office/powerpoint/2010/main" val="4025744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60</a:t>
            </a:fld>
            <a:endParaRPr lang="en-US"/>
          </a:p>
        </p:txBody>
      </p:sp>
    </p:spTree>
    <p:extLst>
      <p:ext uri="{BB962C8B-B14F-4D97-AF65-F5344CB8AC3E}">
        <p14:creationId xmlns:p14="http://schemas.microsoft.com/office/powerpoint/2010/main" val="33034138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50889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732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3959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2126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920848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7370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7120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3" y="4516199"/>
            <a:ext cx="5588000" cy="3655457"/>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3964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71544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70</a:t>
            </a:fld>
            <a:endParaRPr lang="en-US"/>
          </a:p>
        </p:txBody>
      </p:sp>
    </p:spTree>
    <p:extLst>
      <p:ext uri="{BB962C8B-B14F-4D97-AF65-F5344CB8AC3E}">
        <p14:creationId xmlns:p14="http://schemas.microsoft.com/office/powerpoint/2010/main" val="33997709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71</a:t>
            </a:fld>
            <a:endParaRPr lang="en-US"/>
          </a:p>
        </p:txBody>
      </p:sp>
    </p:spTree>
    <p:extLst>
      <p:ext uri="{BB962C8B-B14F-4D97-AF65-F5344CB8AC3E}">
        <p14:creationId xmlns:p14="http://schemas.microsoft.com/office/powerpoint/2010/main" val="224544635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7441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515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88239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1069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76</a:t>
            </a:fld>
            <a:endParaRPr lang="en-US"/>
          </a:p>
        </p:txBody>
      </p:sp>
    </p:spTree>
    <p:extLst>
      <p:ext uri="{BB962C8B-B14F-4D97-AF65-F5344CB8AC3E}">
        <p14:creationId xmlns:p14="http://schemas.microsoft.com/office/powerpoint/2010/main" val="148328023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9613" y="4467780"/>
            <a:ext cx="5588000" cy="3655457"/>
          </a:xfrm>
        </p:spPr>
        <p:txBody>
          <a:bodyPr/>
          <a:lstStyle/>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38049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78</a:t>
            </a:fld>
            <a:endParaRPr lang="en-US"/>
          </a:p>
        </p:txBody>
      </p:sp>
    </p:spTree>
    <p:extLst>
      <p:ext uri="{BB962C8B-B14F-4D97-AF65-F5344CB8AC3E}">
        <p14:creationId xmlns:p14="http://schemas.microsoft.com/office/powerpoint/2010/main" val="10558303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79</a:t>
            </a:fld>
            <a:endParaRPr lang="en-US"/>
          </a:p>
        </p:txBody>
      </p:sp>
    </p:spTree>
    <p:extLst>
      <p:ext uri="{BB962C8B-B14F-4D97-AF65-F5344CB8AC3E}">
        <p14:creationId xmlns:p14="http://schemas.microsoft.com/office/powerpoint/2010/main" val="22256595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80</a:t>
            </a:fld>
            <a:endParaRPr lang="en-US"/>
          </a:p>
        </p:txBody>
      </p:sp>
    </p:spTree>
    <p:extLst>
      <p:ext uri="{BB962C8B-B14F-4D97-AF65-F5344CB8AC3E}">
        <p14:creationId xmlns:p14="http://schemas.microsoft.com/office/powerpoint/2010/main" val="62784825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1410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38033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230077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8832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0732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95372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2604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95216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91</a:t>
            </a:fld>
            <a:endParaRPr lang="en-US"/>
          </a:p>
        </p:txBody>
      </p:sp>
    </p:spTree>
    <p:extLst>
      <p:ext uri="{BB962C8B-B14F-4D97-AF65-F5344CB8AC3E}">
        <p14:creationId xmlns:p14="http://schemas.microsoft.com/office/powerpoint/2010/main" val="230281196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299F43-3771-4E79-A1E2-2E59FEDEAE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5097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93</a:t>
            </a:fld>
            <a:endParaRPr lang="en-US"/>
          </a:p>
        </p:txBody>
      </p:sp>
    </p:spTree>
    <p:extLst>
      <p:ext uri="{BB962C8B-B14F-4D97-AF65-F5344CB8AC3E}">
        <p14:creationId xmlns:p14="http://schemas.microsoft.com/office/powerpoint/2010/main" val="29889991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94</a:t>
            </a:fld>
            <a:endParaRPr lang="en-US"/>
          </a:p>
        </p:txBody>
      </p:sp>
    </p:spTree>
    <p:extLst>
      <p:ext uri="{BB962C8B-B14F-4D97-AF65-F5344CB8AC3E}">
        <p14:creationId xmlns:p14="http://schemas.microsoft.com/office/powerpoint/2010/main" val="157197236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95</a:t>
            </a:fld>
            <a:endParaRPr lang="en-US"/>
          </a:p>
        </p:txBody>
      </p:sp>
    </p:spTree>
    <p:extLst>
      <p:ext uri="{BB962C8B-B14F-4D97-AF65-F5344CB8AC3E}">
        <p14:creationId xmlns:p14="http://schemas.microsoft.com/office/powerpoint/2010/main" val="366122161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7EFFC-84E4-491E-A1C5-6F54695297D6}" type="slidenum">
              <a:rPr lang="en-US" smtClean="0"/>
              <a:t>96</a:t>
            </a:fld>
            <a:endParaRPr lang="en-US"/>
          </a:p>
        </p:txBody>
      </p:sp>
    </p:spTree>
    <p:extLst>
      <p:ext uri="{BB962C8B-B14F-4D97-AF65-F5344CB8AC3E}">
        <p14:creationId xmlns:p14="http://schemas.microsoft.com/office/powerpoint/2010/main" val="300532383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5748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973175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67603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85355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36104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95077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69730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382253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99180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8980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145050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97EFFC-84E4-491E-A1C5-6F54695297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30543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7EFFC-84E4-491E-A1C5-6F54695297D6}" type="slidenum">
              <a:rPr lang="en-US" smtClean="0"/>
              <a:t>109</a:t>
            </a:fld>
            <a:endParaRPr lang="en-US"/>
          </a:p>
        </p:txBody>
      </p:sp>
    </p:spTree>
    <p:extLst>
      <p:ext uri="{BB962C8B-B14F-4D97-AF65-F5344CB8AC3E}">
        <p14:creationId xmlns:p14="http://schemas.microsoft.com/office/powerpoint/2010/main" val="3553451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8065019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384171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672103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448784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6A085D-74A5-483F-BDFB-5A6201382593}"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2228115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6A085D-74A5-483F-BDFB-5A6201382593}"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212135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6A085D-74A5-483F-BDFB-5A6201382593}"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94438817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248725625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911053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1642690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3095023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75557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3436569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27004602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3627057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55625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2594094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D51940-8466-45ED-95D2-2DE090E93ED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2369697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51940-8466-45ED-95D2-2DE090E93ED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6006346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D51940-8466-45ED-95D2-2DE090E93ED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31494834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655598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D51940-8466-45ED-95D2-2DE090E93ED4}"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2321744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D51940-8466-45ED-95D2-2DE090E93ED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30146049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51940-8466-45ED-95D2-2DE090E93ED4}"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1921614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3550504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302567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39209921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40454824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0915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D51940-8466-45ED-95D2-2DE090E93ED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045640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7ED51940-8466-45ED-95D2-2DE090E93ED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3052196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7ED51940-8466-45ED-95D2-2DE090E93ED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2215085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51940-8466-45ED-95D2-2DE090E93ED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22238134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D51940-8466-45ED-95D2-2DE090E93ED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F420F8-A2A6-4836-87AC-BB66B7590957}" type="slidenum">
              <a:rPr lang="en-US" smtClean="0"/>
              <a:t>‹#›</a:t>
            </a:fld>
            <a:endParaRPr lang="en-US"/>
          </a:p>
        </p:txBody>
      </p:sp>
    </p:spTree>
    <p:extLst>
      <p:ext uri="{BB962C8B-B14F-4D97-AF65-F5344CB8AC3E}">
        <p14:creationId xmlns:p14="http://schemas.microsoft.com/office/powerpoint/2010/main" val="14527338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614F9DD8-E188-4EC8-9A26-2D941F17B52B}" type="slidenum">
              <a:rPr lang="en-US" altLang="en-US" smtClean="0"/>
              <a:pPr>
                <a:defRPr/>
              </a:pPr>
              <a:t>‹#›</a:t>
            </a:fld>
            <a:endParaRPr lang="en-US" altLang="en-US"/>
          </a:p>
        </p:txBody>
      </p:sp>
    </p:spTree>
    <p:extLst>
      <p:ext uri="{BB962C8B-B14F-4D97-AF65-F5344CB8AC3E}">
        <p14:creationId xmlns:p14="http://schemas.microsoft.com/office/powerpoint/2010/main" val="3891322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315879F6-63DA-48F1-95B0-EF5DB0F075BA}" type="slidenum">
              <a:rPr lang="en-US" altLang="en-US" smtClean="0"/>
              <a:pPr>
                <a:defRPr/>
              </a:pPr>
              <a:t>‹#›</a:t>
            </a:fld>
            <a:endParaRPr lang="en-US" altLang="en-US"/>
          </a:p>
        </p:txBody>
      </p:sp>
    </p:spTree>
    <p:extLst>
      <p:ext uri="{BB962C8B-B14F-4D97-AF65-F5344CB8AC3E}">
        <p14:creationId xmlns:p14="http://schemas.microsoft.com/office/powerpoint/2010/main" val="6910441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29C7FA30-04F1-41EA-8A2D-B4242781611A}" type="slidenum">
              <a:rPr lang="en-US" altLang="en-US" smtClean="0"/>
              <a:pPr>
                <a:defRPr/>
              </a:pPr>
              <a:t>‹#›</a:t>
            </a:fld>
            <a:endParaRPr lang="en-US" altLang="en-US"/>
          </a:p>
        </p:txBody>
      </p:sp>
    </p:spTree>
    <p:extLst>
      <p:ext uri="{BB962C8B-B14F-4D97-AF65-F5344CB8AC3E}">
        <p14:creationId xmlns:p14="http://schemas.microsoft.com/office/powerpoint/2010/main" val="23000231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D9CE0453-16A8-4CEC-9023-DC80D32024C7}" type="slidenum">
              <a:rPr lang="en-US" altLang="en-US" smtClean="0"/>
              <a:pPr>
                <a:defRPr/>
              </a:pPr>
              <a:t>‹#›</a:t>
            </a:fld>
            <a:endParaRPr lang="en-US" altLang="en-US"/>
          </a:p>
        </p:txBody>
      </p:sp>
    </p:spTree>
    <p:extLst>
      <p:ext uri="{BB962C8B-B14F-4D97-AF65-F5344CB8AC3E}">
        <p14:creationId xmlns:p14="http://schemas.microsoft.com/office/powerpoint/2010/main" val="3632223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9" name="Slide Number Placeholder 8"/>
          <p:cNvSpPr>
            <a:spLocks noGrp="1"/>
          </p:cNvSpPr>
          <p:nvPr>
            <p:ph type="sldNum" sz="quarter" idx="12"/>
          </p:nvPr>
        </p:nvSpPr>
        <p:spPr/>
        <p:txBody>
          <a:bodyPr/>
          <a:lstStyle/>
          <a:p>
            <a:pPr>
              <a:defRPr/>
            </a:pPr>
            <a:fld id="{F789B94E-180D-4675-B223-D5C7A1750392}" type="slidenum">
              <a:rPr lang="en-US" altLang="en-US" smtClean="0"/>
              <a:pPr>
                <a:defRPr/>
              </a:pPr>
              <a:t>‹#›</a:t>
            </a:fld>
            <a:endParaRPr lang="en-US" altLang="en-US"/>
          </a:p>
        </p:txBody>
      </p:sp>
    </p:spTree>
    <p:extLst>
      <p:ext uri="{BB962C8B-B14F-4D97-AF65-F5344CB8AC3E}">
        <p14:creationId xmlns:p14="http://schemas.microsoft.com/office/powerpoint/2010/main" val="3768500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44EB9F14-627C-40F8-BD2E-FE8466B09285}" type="slidenum">
              <a:rPr lang="en-US" altLang="en-US" smtClean="0"/>
              <a:pPr>
                <a:defRPr/>
              </a:pPr>
              <a:t>‹#›</a:t>
            </a:fld>
            <a:endParaRPr lang="en-US" altLang="en-US"/>
          </a:p>
        </p:txBody>
      </p:sp>
    </p:spTree>
    <p:extLst>
      <p:ext uri="{BB962C8B-B14F-4D97-AF65-F5344CB8AC3E}">
        <p14:creationId xmlns:p14="http://schemas.microsoft.com/office/powerpoint/2010/main" val="31068320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4" name="Slide Number Placeholder 3"/>
          <p:cNvSpPr>
            <a:spLocks noGrp="1"/>
          </p:cNvSpPr>
          <p:nvPr>
            <p:ph type="sldNum" sz="quarter" idx="12"/>
          </p:nvPr>
        </p:nvSpPr>
        <p:spPr/>
        <p:txBody>
          <a:bodyPr/>
          <a:lstStyle/>
          <a:p>
            <a:pPr>
              <a:defRPr/>
            </a:pPr>
            <a:fld id="{EC3E8000-78C3-42DC-8486-A6C3A1F08D6A}" type="slidenum">
              <a:rPr lang="en-US" altLang="en-US" smtClean="0"/>
              <a:pPr>
                <a:defRPr/>
              </a:pPr>
              <a:t>‹#›</a:t>
            </a:fld>
            <a:endParaRPr lang="en-US" altLang="en-US"/>
          </a:p>
        </p:txBody>
      </p:sp>
    </p:spTree>
    <p:extLst>
      <p:ext uri="{BB962C8B-B14F-4D97-AF65-F5344CB8AC3E}">
        <p14:creationId xmlns:p14="http://schemas.microsoft.com/office/powerpoint/2010/main" val="40387705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43AE6FA-1A8B-4DA3-9B0C-609D3F2F26A9}" type="slidenum">
              <a:rPr lang="en-US" altLang="en-US" smtClean="0"/>
              <a:pPr>
                <a:defRPr/>
              </a:pPr>
              <a:t>‹#›</a:t>
            </a:fld>
            <a:endParaRPr lang="en-US" altLang="en-US"/>
          </a:p>
        </p:txBody>
      </p:sp>
    </p:spTree>
    <p:extLst>
      <p:ext uri="{BB962C8B-B14F-4D97-AF65-F5344CB8AC3E}">
        <p14:creationId xmlns:p14="http://schemas.microsoft.com/office/powerpoint/2010/main" val="16108632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32E8FF40-5C7A-432C-AB78-EFFAAA1F6872}" type="slidenum">
              <a:rPr lang="en-US" altLang="en-US" smtClean="0"/>
              <a:pPr>
                <a:defRPr/>
              </a:pPr>
              <a:t>‹#›</a:t>
            </a:fld>
            <a:endParaRPr lang="en-US" altLang="en-US"/>
          </a:p>
        </p:txBody>
      </p:sp>
    </p:spTree>
    <p:extLst>
      <p:ext uri="{BB962C8B-B14F-4D97-AF65-F5344CB8AC3E}">
        <p14:creationId xmlns:p14="http://schemas.microsoft.com/office/powerpoint/2010/main" val="30909685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Tree>
    <p:extLst>
      <p:ext uri="{BB962C8B-B14F-4D97-AF65-F5344CB8AC3E}">
        <p14:creationId xmlns:p14="http://schemas.microsoft.com/office/powerpoint/2010/main" val="2942545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Tree>
    <p:extLst>
      <p:ext uri="{BB962C8B-B14F-4D97-AF65-F5344CB8AC3E}">
        <p14:creationId xmlns:p14="http://schemas.microsoft.com/office/powerpoint/2010/main" val="22501863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412182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7" name="Slide Number Placeholder 6"/>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Tree>
    <p:extLst>
      <p:ext uri="{BB962C8B-B14F-4D97-AF65-F5344CB8AC3E}">
        <p14:creationId xmlns:p14="http://schemas.microsoft.com/office/powerpoint/2010/main" val="14833612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Tree>
    <p:extLst>
      <p:ext uri="{BB962C8B-B14F-4D97-AF65-F5344CB8AC3E}">
        <p14:creationId xmlns:p14="http://schemas.microsoft.com/office/powerpoint/2010/main" val="15089923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5" name="Slide Number Placeholder 4"/>
          <p:cNvSpPr>
            <a:spLocks noGrp="1"/>
          </p:cNvSpPr>
          <p:nvPr>
            <p:ph type="sldNum" sz="quarter" idx="12"/>
          </p:nvPr>
        </p:nvSpPr>
        <p:spPr/>
        <p:txBody>
          <a:bodyPr/>
          <a:lstStyle/>
          <a:p>
            <a:pPr>
              <a:defRPr/>
            </a:pPr>
            <a:fld id="{86DAB91E-17DC-47E2-8B87-5C7EA17D32D4}" type="slidenum">
              <a:rPr lang="en-US" altLang="en-US" smtClean="0"/>
              <a:pPr>
                <a:defRPr/>
              </a:pPr>
              <a:t>‹#›</a:t>
            </a:fld>
            <a:endParaRPr lang="en-US" altLang="en-US"/>
          </a:p>
        </p:txBody>
      </p:sp>
    </p:spTree>
    <p:extLst>
      <p:ext uri="{BB962C8B-B14F-4D97-AF65-F5344CB8AC3E}">
        <p14:creationId xmlns:p14="http://schemas.microsoft.com/office/powerpoint/2010/main" val="9436232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BBA5D972-0F1D-47C6-812D-57151725EB54}" type="slidenum">
              <a:rPr lang="en-US" altLang="en-US" smtClean="0"/>
              <a:pPr>
                <a:defRPr/>
              </a:pPr>
              <a:t>‹#›</a:t>
            </a:fld>
            <a:endParaRPr lang="en-US" altLang="en-US"/>
          </a:p>
        </p:txBody>
      </p:sp>
    </p:spTree>
    <p:extLst>
      <p:ext uri="{BB962C8B-B14F-4D97-AF65-F5344CB8AC3E}">
        <p14:creationId xmlns:p14="http://schemas.microsoft.com/office/powerpoint/2010/main" val="15234179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6" name="Slide Number Placeholder 5"/>
          <p:cNvSpPr>
            <a:spLocks noGrp="1"/>
          </p:cNvSpPr>
          <p:nvPr>
            <p:ph type="sldNum" sz="quarter" idx="12"/>
          </p:nvPr>
        </p:nvSpPr>
        <p:spPr/>
        <p:txBody>
          <a:bodyPr/>
          <a:lstStyle/>
          <a:p>
            <a:pPr>
              <a:defRPr/>
            </a:pPr>
            <a:fld id="{E2C50A0D-D854-4B94-8508-9981641CFB86}" type="slidenum">
              <a:rPr lang="en-US" altLang="en-US" smtClean="0"/>
              <a:pPr>
                <a:defRPr/>
              </a:pPr>
              <a:t>‹#›</a:t>
            </a:fld>
            <a:endParaRPr lang="en-US" altLang="en-US"/>
          </a:p>
        </p:txBody>
      </p:sp>
    </p:spTree>
    <p:extLst>
      <p:ext uri="{BB962C8B-B14F-4D97-AF65-F5344CB8AC3E}">
        <p14:creationId xmlns:p14="http://schemas.microsoft.com/office/powerpoint/2010/main" val="39419948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295698513"/>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9009617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724236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3184456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6A085D-74A5-483F-BDFB-5A6201382593}"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4134252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6A085D-74A5-483F-BDFB-5A6201382593}"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8597345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6A085D-74A5-483F-BDFB-5A6201382593}"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436114265"/>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863996204"/>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1739827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24311684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14686083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367142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32322878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2266008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415642116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41790041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9291375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789350692"/>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6999858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4240006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4307226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6A085D-74A5-483F-BDFB-5A6201382593}"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426490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6A085D-74A5-483F-BDFB-5A6201382593}"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92148866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6A085D-74A5-483F-BDFB-5A6201382593}"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266961363"/>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713422566"/>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C6A085D-74A5-483F-BDFB-5A6201382593}" type="datetimeFigureOut">
              <a:rPr lang="en-US" smtClean="0"/>
              <a:t>9/20/2026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31559272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74912620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8997484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263091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A864B9-F075-4C48-BBE4-E4057D87DD9F}"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28679980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251131645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ACA864B9-F075-4C48-BBE4-E4057D87DD9F}"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656D4-E86E-44C2-86A0-5AED3A6507A1}" type="slidenum">
              <a:rPr lang="en-US" smtClean="0"/>
              <a:t>‹#›</a:t>
            </a:fld>
            <a:endParaRPr lang="en-US"/>
          </a:p>
        </p:txBody>
      </p:sp>
    </p:spTree>
    <p:extLst>
      <p:ext uri="{BB962C8B-B14F-4D97-AF65-F5344CB8AC3E}">
        <p14:creationId xmlns:p14="http://schemas.microsoft.com/office/powerpoint/2010/main" val="422677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14562583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6A085D-74A5-483F-BDFB-5A6201382593}"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DBDFFC-47C2-44BC-804A-796E25F2079E}" type="slidenum">
              <a:rPr lang="en-US" smtClean="0"/>
              <a:t>‹#›</a:t>
            </a:fld>
            <a:endParaRPr lang="en-US"/>
          </a:p>
        </p:txBody>
      </p:sp>
    </p:spTree>
    <p:extLst>
      <p:ext uri="{BB962C8B-B14F-4D97-AF65-F5344CB8AC3E}">
        <p14:creationId xmlns:p14="http://schemas.microsoft.com/office/powerpoint/2010/main" val="54829026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039B-EBF4-4EF9-BC26-20A268A776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D9C6BA-7C45-4E4B-9B90-656C725E7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35B625-AD93-45A4-8F9E-0112A2AEFB01}"/>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ACB25096-16AD-408F-8DE7-6C9B8E6F53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7E355-30E3-490B-BD14-8050CD64F8C4}"/>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61058716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172C4-2335-4CC0-9D9F-56354BCAE2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141A43-4AED-494D-8AEC-12F7DE91D1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3EFB6C-A8B1-4C63-BD2C-4BE10E4BD7A3}"/>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395BFEFE-B3B6-41B9-8336-55031E5BF2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1DDF6-2112-4D08-BE91-916CD1DAF4AA}"/>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4847763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75926-00D6-4C6E-AF55-538D89BAA2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CEF03E-A12C-4119-BAFD-169E4DFD40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2B2A97-955A-454A-9E11-321D777F18D4}"/>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A2228E17-DA64-4B78-B990-D9F81FEF0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8680BC-9FFC-49E7-95C5-975870F15667}"/>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38718263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F816B-348A-4F1A-9E12-E41CF141DD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F7A972-9B4F-43D9-B959-F1C3003486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781C84-B79B-47A9-8283-F6638064FD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C0B36F-1B8E-4A9F-AD91-5BD1946D7224}"/>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6" name="Footer Placeholder 5">
            <a:extLst>
              <a:ext uri="{FF2B5EF4-FFF2-40B4-BE49-F238E27FC236}">
                <a16:creationId xmlns:a16="http://schemas.microsoft.com/office/drawing/2014/main" id="{856394F7-0D3C-48AB-ADF1-A2FC547C25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4E0C5C-F3FE-4CC0-8FDC-E65DAE1F662D}"/>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41278856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9411-E5BF-462D-BF4B-7D140457D0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39310E-1BA8-4FAA-9662-6FF494047F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D6C751-29E9-496A-81EC-82D7B5670F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964211-B9D1-4870-A9A2-F2C7E7CF00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63AD2-7B6E-4CE4-A4A0-F960E1B8C8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82BA1C-55B0-4D74-932B-87C1FBC0FADA}"/>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8" name="Footer Placeholder 7">
            <a:extLst>
              <a:ext uri="{FF2B5EF4-FFF2-40B4-BE49-F238E27FC236}">
                <a16:creationId xmlns:a16="http://schemas.microsoft.com/office/drawing/2014/main" id="{337646FA-E74A-4CD2-BA35-0C022B586F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5E1D00-FCF8-4BA7-85BB-F069D0D390AD}"/>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15625573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2680B-6D2D-4F55-AD2C-DA740E7670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AE7DA7-F2C2-48C7-B5FD-632B3E38573C}"/>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4" name="Footer Placeholder 3">
            <a:extLst>
              <a:ext uri="{FF2B5EF4-FFF2-40B4-BE49-F238E27FC236}">
                <a16:creationId xmlns:a16="http://schemas.microsoft.com/office/drawing/2014/main" id="{7186B875-31F5-4C34-89B4-3BF495058D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978936-382B-4841-98D4-4FF064D4A021}"/>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21486544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BD0B6E-FCA7-440B-876C-BD7A8F0AF9C8}"/>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3" name="Footer Placeholder 2">
            <a:extLst>
              <a:ext uri="{FF2B5EF4-FFF2-40B4-BE49-F238E27FC236}">
                <a16:creationId xmlns:a16="http://schemas.microsoft.com/office/drawing/2014/main" id="{5C137773-DC79-400A-B743-73EC986803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3B7FD-B7EC-4A03-A9A4-74BA23687C4A}"/>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16323677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9BD74-E64D-4CB1-9CCB-2A2E62C94C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5459C-305D-4B29-8CF5-71BC4D36BD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F74049-4F17-4752-AD0E-7E1097782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82B0AA-F739-49DB-BA98-97A472786B7E}"/>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6" name="Footer Placeholder 5">
            <a:extLst>
              <a:ext uri="{FF2B5EF4-FFF2-40B4-BE49-F238E27FC236}">
                <a16:creationId xmlns:a16="http://schemas.microsoft.com/office/drawing/2014/main" id="{CC811238-D9B3-4328-AE13-0E3CA484CF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CB1C01-D0F8-4ECE-9208-EE13A33F5133}"/>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27904190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82221-51B8-4F87-813F-30DA9CEB0B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28D0EF-0D10-45E2-AA3E-016162C523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3A2EDF-FA9A-4E9B-8A86-FC6CF577B9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93C0AF-D898-4BE3-89BF-AEF723AE0835}"/>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6" name="Footer Placeholder 5">
            <a:extLst>
              <a:ext uri="{FF2B5EF4-FFF2-40B4-BE49-F238E27FC236}">
                <a16:creationId xmlns:a16="http://schemas.microsoft.com/office/drawing/2014/main" id="{89D05B84-8354-4903-B6F0-F5AAB6CC36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A42A14-F38E-48EF-B686-558DA9E93A1D}"/>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31536802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F09BD-1D8D-466C-AC2C-B0BACA194C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0EFBFD-7896-4541-A108-C005510615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D3E2C5-4CD6-4FF3-828D-6912060B8627}"/>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B3B44202-BFCF-4F7E-BDB0-E767C7C461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26B8FF-E46D-4324-B97F-612E393590CF}"/>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23329761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3A4383-E233-4C37-8E59-87ED0437B1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94A05E-9BE6-4E5A-85E8-08DAD953539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75F7BE-50CF-4573-AC55-8A3F868CB966}"/>
              </a:ext>
            </a:extLst>
          </p:cNvPr>
          <p:cNvSpPr>
            <a:spLocks noGrp="1"/>
          </p:cNvSpPr>
          <p:nvPr>
            <p:ph type="dt" sz="half" idx="10"/>
          </p:nvPr>
        </p:nvSpPr>
        <p:spPr/>
        <p:txBody>
          <a:body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984E2F76-B927-49EB-B624-18A1A11B0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2670E2-546C-4A40-893C-33E90B32AC22}"/>
              </a:ext>
            </a:extLst>
          </p:cNvPr>
          <p:cNvSpPr>
            <a:spLocks noGrp="1"/>
          </p:cNvSpPr>
          <p:nvPr>
            <p:ph type="sldNum" sz="quarter" idx="12"/>
          </p:nvPr>
        </p:nvSpPr>
        <p:spPr/>
        <p:txBody>
          <a:bodyPr/>
          <a:lstStyle/>
          <a:p>
            <a:fld id="{5A0C1C26-DD0A-4601-9233-087B93F4579D}" type="slidenum">
              <a:rPr lang="en-US" smtClean="0"/>
              <a:t>‹#›</a:t>
            </a:fld>
            <a:endParaRPr lang="en-US"/>
          </a:p>
        </p:txBody>
      </p:sp>
    </p:spTree>
    <p:extLst>
      <p:ext uri="{BB962C8B-B14F-4D97-AF65-F5344CB8AC3E}">
        <p14:creationId xmlns:p14="http://schemas.microsoft.com/office/powerpoint/2010/main" val="3200628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theme" Target="../theme/theme5.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theme" Target="../theme/theme6.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CA864B9-F075-4C48-BBE4-E4057D87DD9F}" type="datetimeFigureOut">
              <a:rPr lang="en-US" smtClean="0"/>
              <a:t>9/20/2026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92656D4-E86E-44C2-86A0-5AED3A6507A1}" type="slidenum">
              <a:rPr lang="en-US" smtClean="0"/>
              <a:t>‹#›</a:t>
            </a:fld>
            <a:endParaRPr lang="en-US"/>
          </a:p>
        </p:txBody>
      </p:sp>
    </p:spTree>
    <p:extLst>
      <p:ext uri="{BB962C8B-B14F-4D97-AF65-F5344CB8AC3E}">
        <p14:creationId xmlns:p14="http://schemas.microsoft.com/office/powerpoint/2010/main" val="3392140303"/>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EFA6DAC-A4AB-4B87-AA76-0BD494B39AEF}" type="datetimeFigureOut">
              <a:rPr lang="en-US" smtClean="0"/>
              <a:t>9/20/2026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D85D520-1A8C-44EE-B256-342B15AA041C}" type="slidenum">
              <a:rPr lang="en-US" smtClean="0"/>
              <a:t>‹#›</a:t>
            </a:fld>
            <a:endParaRPr lang="en-US"/>
          </a:p>
        </p:txBody>
      </p:sp>
    </p:spTree>
    <p:extLst>
      <p:ext uri="{BB962C8B-B14F-4D97-AF65-F5344CB8AC3E}">
        <p14:creationId xmlns:p14="http://schemas.microsoft.com/office/powerpoint/2010/main" val="1992390566"/>
      </p:ext>
    </p:extLst>
  </p:cSld>
  <p:clrMap bg1="dk1" tx1="lt1" bg2="dk2" tx2="lt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 id="2147483936" r:id="rId14"/>
    <p:sldLayoutId id="2147483937" r:id="rId15"/>
    <p:sldLayoutId id="2147483938" r:id="rId16"/>
    <p:sldLayoutId id="214748393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EFA6DAC-A4AB-4B87-AA76-0BD494B39AEF}" type="datetimeFigureOut">
              <a:rPr lang="en-US" smtClean="0"/>
              <a:t>9/20/2026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2D85D520-1A8C-44EE-B256-342B15AA041C}" type="slidenum">
              <a:rPr lang="en-US" smtClean="0"/>
              <a:t>‹#›</a:t>
            </a:fld>
            <a:endParaRPr lang="en-US"/>
          </a:p>
        </p:txBody>
      </p:sp>
    </p:spTree>
    <p:extLst>
      <p:ext uri="{BB962C8B-B14F-4D97-AF65-F5344CB8AC3E}">
        <p14:creationId xmlns:p14="http://schemas.microsoft.com/office/powerpoint/2010/main" val="3402093837"/>
      </p:ext>
    </p:extLst>
  </p:cSld>
  <p:clrMap bg1="dk1" tx1="lt1" bg2="dk2" tx2="lt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 id="2147483956" r:id="rId16"/>
    <p:sldLayoutId id="214748395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CA864B9-F075-4C48-BBE4-E4057D87DD9F}" type="datetimeFigureOut">
              <a:rPr lang="en-US" smtClean="0"/>
              <a:t>9/20/2026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92656D4-E86E-44C2-86A0-5AED3A6507A1}" type="slidenum">
              <a:rPr lang="en-US" smtClean="0"/>
              <a:t>‹#›</a:t>
            </a:fld>
            <a:endParaRPr lang="en-US"/>
          </a:p>
        </p:txBody>
      </p:sp>
    </p:spTree>
    <p:extLst>
      <p:ext uri="{BB962C8B-B14F-4D97-AF65-F5344CB8AC3E}">
        <p14:creationId xmlns:p14="http://schemas.microsoft.com/office/powerpoint/2010/main" val="2514004394"/>
      </p:ext>
    </p:extLst>
  </p:cSld>
  <p:clrMap bg1="dk1" tx1="lt1" bg2="dk2" tx2="lt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 id="2147484194" r:id="rId13"/>
    <p:sldLayoutId id="2147484195" r:id="rId14"/>
    <p:sldLayoutId id="2147484196" r:id="rId15"/>
    <p:sldLayoutId id="2147484197" r:id="rId16"/>
    <p:sldLayoutId id="2147484198"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ACA864B9-F075-4C48-BBE4-E4057D87DD9F}" type="datetimeFigureOut">
              <a:rPr lang="en-US" smtClean="0"/>
              <a:t>9/20/2026</a:t>
            </a:fld>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B92656D4-E86E-44C2-86A0-5AED3A6507A1}" type="slidenum">
              <a:rPr lang="en-US" smtClean="0"/>
              <a:t>‹#›</a:t>
            </a:fld>
            <a:endParaRPr lang="en-US"/>
          </a:p>
        </p:txBody>
      </p:sp>
    </p:spTree>
    <p:extLst>
      <p:ext uri="{BB962C8B-B14F-4D97-AF65-F5344CB8AC3E}">
        <p14:creationId xmlns:p14="http://schemas.microsoft.com/office/powerpoint/2010/main" val="388081236"/>
      </p:ext>
    </p:extLst>
  </p:cSld>
  <p:clrMap bg1="dk1" tx1="lt1" bg2="dk2" tx2="lt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 id="2147484223" r:id="rId12"/>
    <p:sldLayoutId id="2147484224" r:id="rId13"/>
    <p:sldLayoutId id="2147484225" r:id="rId14"/>
    <p:sldLayoutId id="2147484226" r:id="rId15"/>
    <p:sldLayoutId id="2147484227" r:id="rId16"/>
    <p:sldLayoutId id="2147484228"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3DD993-2009-41D4-A43F-545DD38C96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F23A89-DA96-40A8-BBBC-6A7B190ACE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5E951-7ABD-4F3D-8ED3-3269F9A79C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9C83B3-70B8-4828-A5AF-7AAE9D1A50F7}" type="datetimeFigureOut">
              <a:rPr lang="en-US" smtClean="0"/>
              <a:t>9/20/2026</a:t>
            </a:fld>
            <a:endParaRPr lang="en-US"/>
          </a:p>
        </p:txBody>
      </p:sp>
      <p:sp>
        <p:nvSpPr>
          <p:cNvPr id="5" name="Footer Placeholder 4">
            <a:extLst>
              <a:ext uri="{FF2B5EF4-FFF2-40B4-BE49-F238E27FC236}">
                <a16:creationId xmlns:a16="http://schemas.microsoft.com/office/drawing/2014/main" id="{2AA049F0-C408-4939-99C6-A4395A60F5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315DA3-EC32-4754-B755-502A1BF2F8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C1C26-DD0A-4601-9233-087B93F4579D}" type="slidenum">
              <a:rPr lang="en-US" smtClean="0"/>
              <a:t>‹#›</a:t>
            </a:fld>
            <a:endParaRPr lang="en-US"/>
          </a:p>
        </p:txBody>
      </p:sp>
    </p:spTree>
    <p:extLst>
      <p:ext uri="{BB962C8B-B14F-4D97-AF65-F5344CB8AC3E}">
        <p14:creationId xmlns:p14="http://schemas.microsoft.com/office/powerpoint/2010/main" val="780141301"/>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24.xml"/><Relationship Id="rId1" Type="http://schemas.openxmlformats.org/officeDocument/2006/relationships/slideLayout" Target="../slideLayouts/slideLayout5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26.xml"/><Relationship Id="rId1" Type="http://schemas.openxmlformats.org/officeDocument/2006/relationships/slideLayout" Target="../slideLayouts/slideLayout52.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28.xml"/><Relationship Id="rId1" Type="http://schemas.openxmlformats.org/officeDocument/2006/relationships/slideLayout" Target="../slideLayouts/slideLayout52.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31.xml"/><Relationship Id="rId1" Type="http://schemas.openxmlformats.org/officeDocument/2006/relationships/slideLayout" Target="../slideLayouts/slideLayout5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1.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2.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3.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5.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4.xml"/></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3.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4.xml"/><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86.xml"/><Relationship Id="rId1" Type="http://schemas.openxmlformats.org/officeDocument/2006/relationships/slideLayout" Target="../slideLayouts/slideLayout69.xml"/><Relationship Id="rId4" Type="http://schemas.openxmlformats.org/officeDocument/2006/relationships/image" Target="../media/image22.jpeg"/></Relationships>
</file>

<file path=ppt/slides/_rels/slide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hyperlink" Target="https://www.1st-art-gallery.com/thumbnail/185956/1/Jesus-And-The-Centurion.jpg" TargetMode="External"/><Relationship Id="rId2" Type="http://schemas.openxmlformats.org/officeDocument/2006/relationships/notesSlide" Target="../notesSlides/notesSlide87.xml"/><Relationship Id="rId1" Type="http://schemas.openxmlformats.org/officeDocument/2006/relationships/slideLayout" Target="../slideLayouts/slideLayout69.xml"/><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8.xml"/><Relationship Id="rId1" Type="http://schemas.openxmlformats.org/officeDocument/2006/relationships/slideLayout" Target="../slideLayouts/slideLayout92.xml"/></Relationships>
</file>

<file path=ppt/slides/_rels/slide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9.xml"/><Relationship Id="rId1" Type="http://schemas.openxmlformats.org/officeDocument/2006/relationships/slideLayout" Target="../slideLayouts/slideLayout92.xml"/></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1.xml"/><Relationship Id="rId1" Type="http://schemas.openxmlformats.org/officeDocument/2006/relationships/slideLayout" Target="../slideLayouts/slideLayout75.xml"/></Relationships>
</file>

<file path=ppt/slides/_rels/slide9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2.xml"/><Relationship Id="rId1" Type="http://schemas.openxmlformats.org/officeDocument/2006/relationships/slideLayout" Target="../slideLayouts/slideLayout75.xml"/></Relationships>
</file>

<file path=ppt/slides/_rels/slide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3.xml"/><Relationship Id="rId1" Type="http://schemas.openxmlformats.org/officeDocument/2006/relationships/slideLayout" Target="../slideLayouts/slideLayout92.xml"/></Relationships>
</file>

<file path=ppt/slides/_rels/slide9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4.xml"/><Relationship Id="rId1" Type="http://schemas.openxmlformats.org/officeDocument/2006/relationships/slideLayout" Target="../slideLayouts/slideLayout75.xml"/></Relationships>
</file>

<file path=ppt/slides/_rels/slide9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5.xml"/><Relationship Id="rId1" Type="http://schemas.openxmlformats.org/officeDocument/2006/relationships/slideLayout" Target="../slideLayouts/slideLayout69.xml"/></Relationships>
</file>

<file path=ppt/slides/_rels/slide9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6.xml"/><Relationship Id="rId1" Type="http://schemas.openxmlformats.org/officeDocument/2006/relationships/slideLayout" Target="../slideLayouts/slideLayout75.xml"/></Relationships>
</file>

<file path=ppt/slides/_rels/slide10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7.xml"/><Relationship Id="rId1" Type="http://schemas.openxmlformats.org/officeDocument/2006/relationships/slideLayout" Target="../slideLayouts/slideLayout69.xml"/></Relationships>
</file>

<file path=ppt/slides/_rels/slide10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8.xml"/><Relationship Id="rId1" Type="http://schemas.openxmlformats.org/officeDocument/2006/relationships/slideLayout" Target="../slideLayouts/slideLayout69.xml"/></Relationships>
</file>

<file path=ppt/slides/_rels/slide10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9.xml"/><Relationship Id="rId1" Type="http://schemas.openxmlformats.org/officeDocument/2006/relationships/slideLayout" Target="../slideLayouts/slideLayout69.xml"/></Relationships>
</file>

<file path=ppt/slides/_rels/slide10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0.xml"/><Relationship Id="rId1" Type="http://schemas.openxmlformats.org/officeDocument/2006/relationships/slideLayout" Target="../slideLayouts/slideLayout69.xml"/></Relationships>
</file>

<file path=ppt/slides/_rels/slide10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1.xml"/><Relationship Id="rId1" Type="http://schemas.openxmlformats.org/officeDocument/2006/relationships/slideLayout" Target="../slideLayouts/slideLayout75.xml"/></Relationships>
</file>

<file path=ppt/slides/_rels/slide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2.xml"/><Relationship Id="rId1" Type="http://schemas.openxmlformats.org/officeDocument/2006/relationships/slideLayout" Target="../slideLayouts/slideLayout7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3.xml"/><Relationship Id="rId1" Type="http://schemas.openxmlformats.org/officeDocument/2006/relationships/slideLayout" Target="../slideLayouts/slideLayout7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4.xml"/><Relationship Id="rId1" Type="http://schemas.openxmlformats.org/officeDocument/2006/relationships/slideLayout" Target="../slideLayouts/slideLayout75.xml"/><Relationship Id="rId6" Type="http://schemas.openxmlformats.org/officeDocument/2006/relationships/image" Target="../media/image15.png"/><Relationship Id="rId5" Type="http://schemas.openxmlformats.org/officeDocument/2006/relationships/image" Target="../media/image34.png"/><Relationship Id="rId4" Type="http://schemas.openxmlformats.org/officeDocument/2006/relationships/image" Target="../media/image14.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5.xml"/></Relationships>
</file>

<file path=ppt/slides/_rels/slide10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6.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4" name="TextBox 3">
            <a:extLst>
              <a:ext uri="{FF2B5EF4-FFF2-40B4-BE49-F238E27FC236}">
                <a16:creationId xmlns:a16="http://schemas.microsoft.com/office/drawing/2014/main" id="{6E32F9AD-5553-4BD5-9631-0D67E92CDF8C}"/>
              </a:ext>
            </a:extLst>
          </p:cNvPr>
          <p:cNvSpPr txBox="1"/>
          <p:nvPr/>
        </p:nvSpPr>
        <p:spPr>
          <a:xfrm>
            <a:off x="304365" y="1092049"/>
            <a:ext cx="6124100" cy="54322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i="1" dirty="0">
                <a:solidFill>
                  <a:srgbClr val="FFC000"/>
                </a:solidFill>
                <a:latin typeface="Rockwell" panose="02060603020205020403"/>
              </a:rPr>
              <a:t>“Here I Stand”</a:t>
            </a:r>
            <a:r>
              <a:rPr lang="en-US" sz="2800" dirty="0">
                <a:solidFill>
                  <a:srgbClr val="FFC000"/>
                </a:solidFill>
                <a:latin typeface="Rockwell" panose="02060603020205020403"/>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dirty="0">
              <a:solidFill>
                <a:srgbClr val="FFC000"/>
              </a:solidFill>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i="1" dirty="0">
                <a:solidFill>
                  <a:srgbClr val="FFC000"/>
                </a:solidFill>
                <a:latin typeface="Rockwell" panose="02060603020205020403"/>
              </a:rPr>
              <a:t> Lutherans Finding Their Voice in Christian Apologetics</a:t>
            </a:r>
            <a:endParaRPr lang="en-US" sz="2400" i="1" dirty="0">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srgbClr val="FFC000"/>
              </a:solidFill>
              <a:effectLst/>
              <a:uLnTx/>
              <a:uFillTx/>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effectLst/>
                <a:uLnTx/>
                <a:uFillTx/>
                <a:latin typeface="Rockwell" panose="02060603020205020403"/>
              </a:rPr>
              <a:t>18</a:t>
            </a:r>
            <a:r>
              <a:rPr kumimoji="0" lang="en-US" sz="3600" b="0" i="1" u="none" strike="noStrike" kern="1200" cap="none" spc="0" normalizeH="0" baseline="30000" noProof="0" dirty="0">
                <a:ln>
                  <a:noFill/>
                </a:ln>
                <a:effectLst/>
                <a:uLnTx/>
                <a:uFillTx/>
                <a:latin typeface="Rockwell" panose="02060603020205020403"/>
              </a:rPr>
              <a:t>th</a:t>
            </a:r>
            <a:r>
              <a:rPr kumimoji="0" lang="en-US" sz="3600" b="0" i="1" u="none" strike="noStrike" kern="1200" cap="none" spc="0" normalizeH="0" baseline="0" noProof="0" dirty="0">
                <a:ln>
                  <a:noFill/>
                </a:ln>
                <a:effectLst/>
                <a:uLnTx/>
                <a:uFillTx/>
                <a:latin typeface="Rockwell" panose="02060603020205020403"/>
              </a:rPr>
              <a:t> Annual </a:t>
            </a:r>
            <a:r>
              <a:rPr kumimoji="0" lang="en-US" sz="3600" b="0" i="1" u="none" strike="noStrike" kern="1200" cap="none" spc="0" normalizeH="0" baseline="0" noProof="0">
                <a:ln>
                  <a:noFill/>
                </a:ln>
                <a:effectLst/>
                <a:uLnTx/>
                <a:uFillTx/>
                <a:latin typeface="Rockwell" panose="02060603020205020403"/>
              </a:rPr>
              <a:t>Men’s Retreat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a:ln>
                  <a:noFill/>
                </a:ln>
                <a:effectLst/>
                <a:uLnTx/>
                <a:uFillTx/>
                <a:latin typeface="Rockwell" panose="02060603020205020403"/>
              </a:rPr>
              <a:t>September</a:t>
            </a:r>
            <a:r>
              <a:rPr kumimoji="0" lang="en-US" sz="3600" b="0" i="1" u="none" strike="noStrike" kern="1200" cap="none" spc="0" normalizeH="0" baseline="0" noProof="0" dirty="0">
                <a:ln>
                  <a:noFill/>
                </a:ln>
                <a:effectLst/>
                <a:uLnTx/>
                <a:uFillTx/>
                <a:latin typeface="Rockwell" panose="02060603020205020403"/>
              </a:rPr>
              <a:t>, 2026</a:t>
            </a:r>
            <a:endParaRPr lang="en-US" sz="3600" i="1" dirty="0">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effectLst/>
              <a:uLnTx/>
              <a:uFillTx/>
              <a:latin typeface="Rockwell" panose="02060603020205020403"/>
            </a:endParaRPr>
          </a:p>
        </p:txBody>
      </p:sp>
    </p:spTree>
    <p:extLst>
      <p:ext uri="{BB962C8B-B14F-4D97-AF65-F5344CB8AC3E}">
        <p14:creationId xmlns:p14="http://schemas.microsoft.com/office/powerpoint/2010/main" val="159904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66C1F8-A19E-44ED-9C42-714602B04E9C}"/>
              </a:ext>
            </a:extLst>
          </p:cNvPr>
          <p:cNvPicPr>
            <a:picLocks noChangeAspect="1"/>
          </p:cNvPicPr>
          <p:nvPr/>
        </p:nvPicPr>
        <p:blipFill>
          <a:blip r:embed="rId2"/>
          <a:stretch>
            <a:fillRect/>
          </a:stretch>
        </p:blipFill>
        <p:spPr>
          <a:xfrm>
            <a:off x="1260599" y="-292036"/>
            <a:ext cx="9859346" cy="8269388"/>
          </a:xfrm>
          <a:prstGeom prst="rect">
            <a:avLst/>
          </a:prstGeom>
        </p:spPr>
      </p:pic>
      <p:pic>
        <p:nvPicPr>
          <p:cNvPr id="4" name="Picture 3">
            <a:extLst>
              <a:ext uri="{FF2B5EF4-FFF2-40B4-BE49-F238E27FC236}">
                <a16:creationId xmlns:a16="http://schemas.microsoft.com/office/drawing/2014/main" id="{92353961-CEAE-49A7-B2A5-1220A93D4DF2}"/>
              </a:ext>
            </a:extLst>
          </p:cNvPr>
          <p:cNvPicPr>
            <a:picLocks noChangeAspect="1"/>
          </p:cNvPicPr>
          <p:nvPr/>
        </p:nvPicPr>
        <p:blipFill>
          <a:blip r:embed="rId3"/>
          <a:stretch>
            <a:fillRect/>
          </a:stretch>
        </p:blipFill>
        <p:spPr>
          <a:xfrm>
            <a:off x="777766" y="232920"/>
            <a:ext cx="2994618" cy="6625080"/>
          </a:xfrm>
          <a:prstGeom prst="rect">
            <a:avLst/>
          </a:prstGeom>
        </p:spPr>
      </p:pic>
    </p:spTree>
    <p:extLst>
      <p:ext uri="{BB962C8B-B14F-4D97-AF65-F5344CB8AC3E}">
        <p14:creationId xmlns:p14="http://schemas.microsoft.com/office/powerpoint/2010/main" val="393519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437626" y="2198646"/>
            <a:ext cx="7841672" cy="295818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4400" dirty="0">
                <a:solidFill>
                  <a:prstClr val="white"/>
                </a:solidFill>
                <a:latin typeface="Rockwell" panose="02060603020205020403"/>
              </a:rPr>
              <a:t>Opening Remarks</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4400" dirty="0">
                <a:solidFill>
                  <a:prstClr val="white"/>
                </a:solidFill>
                <a:latin typeface="Rockwell" panose="02060603020205020403"/>
              </a:rPr>
              <a:t>A story </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4400" b="0" i="0" u="none" strike="noStrike" kern="1200" cap="none" spc="0" normalizeH="0" baseline="0" noProof="0" dirty="0">
              <a:ln>
                <a:noFill/>
              </a:ln>
              <a:solidFill>
                <a:srgbClr val="9EC544">
                  <a:lumMod val="60000"/>
                  <a:lumOff val="40000"/>
                </a:srgbClr>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   </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072254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78AFCA-DE93-4F60-AA21-4C3876AB34A6}"/>
              </a:ext>
            </a:extLst>
          </p:cNvPr>
          <p:cNvSpPr txBox="1"/>
          <p:nvPr/>
        </p:nvSpPr>
        <p:spPr>
          <a:xfrm>
            <a:off x="356537" y="-336006"/>
            <a:ext cx="11978381" cy="870501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6000" dirty="0">
                <a:solidFill>
                  <a:srgbClr val="FFC000"/>
                </a:solidFill>
                <a:latin typeface="Rockwell" panose="02060603020205020403"/>
              </a:rPr>
              <a:t>Lutherans Finding Their Voice</a:t>
            </a:r>
            <a:endParaRPr kumimoji="0" lang="en-US" sz="60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chemeClr val="accent6">
                    <a:lumMod val="60000"/>
                    <a:lumOff val="40000"/>
                  </a:schemeClr>
                </a:solidFill>
                <a:effectLst/>
                <a:uLnTx/>
                <a:uFillTx/>
                <a:latin typeface="Rockwell" panose="02060603020205020403"/>
              </a:rPr>
              <a:t>“The weakness and foolishness</a:t>
            </a:r>
            <a:r>
              <a:rPr kumimoji="0" lang="en-US" sz="3600" b="0" i="0" u="none" strike="noStrike" kern="1200" cap="none" spc="0" normalizeH="0" noProof="0" dirty="0">
                <a:ln>
                  <a:noFill/>
                </a:ln>
                <a:solidFill>
                  <a:schemeClr val="accent6">
                    <a:lumMod val="60000"/>
                    <a:lumOff val="40000"/>
                  </a:schemeClr>
                </a:solidFill>
                <a:effectLst/>
                <a:uLnTx/>
                <a:uFillTx/>
                <a:latin typeface="Rockwell" panose="02060603020205020403"/>
              </a:rPr>
              <a:t> of God…”</a:t>
            </a:r>
            <a:endParaRPr kumimoji="0" lang="en-US" sz="3600" b="0" i="0" u="none" strike="noStrike" kern="1200" cap="none" spc="0" normalizeH="0" baseline="0" noProof="0" dirty="0">
              <a:ln>
                <a:noFill/>
              </a:ln>
              <a:solidFill>
                <a:schemeClr val="accent6">
                  <a:lumMod val="60000"/>
                  <a:lumOff val="40000"/>
                </a:schemeClr>
              </a:solidFill>
              <a:effectLst/>
              <a:uLnTx/>
              <a:uFillTx/>
              <a:latin typeface="Rockwell" panose="02060603020205020403"/>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E91A0">
                    <a:lumMod val="40000"/>
                    <a:lumOff val="60000"/>
                  </a:srgbClr>
                </a:solidFill>
                <a:effectLst/>
                <a:uLnTx/>
                <a:uFillTx/>
                <a:latin typeface="Rockwell" panose="02060603020205020403"/>
              </a:rPr>
              <a:t>  Session 1  	On Christian Apologetics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rPr>
              <a:t>  Session 2  </a:t>
            </a:r>
            <a:r>
              <a:rPr kumimoji="0" lang="en-US" sz="3600" b="0" i="0" u="none" strike="noStrike" kern="1200" cap="none" spc="0" normalizeH="0" baseline="0" noProof="0" dirty="0">
                <a:ln>
                  <a:noFill/>
                </a:ln>
                <a:solidFill>
                  <a:srgbClr val="FFC000"/>
                </a:solidFill>
                <a:effectLst/>
                <a:uLnTx/>
                <a:uFillTx/>
                <a:latin typeface="Rockwell" panose="02060603020205020403"/>
              </a:rPr>
              <a:t>	</a:t>
            </a:r>
            <a:r>
              <a:rPr lang="en-US" sz="3600" dirty="0">
                <a:solidFill>
                  <a:prstClr val="white"/>
                </a:solidFill>
                <a:latin typeface="Rockwell" panose="02060603020205020403"/>
              </a:rPr>
              <a:t>Talking to People</a:t>
            </a:r>
            <a:r>
              <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28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lvl="0">
              <a:lnSpc>
                <a:spcPct val="150000"/>
              </a:lnSpc>
              <a:defRPr/>
            </a:pPr>
            <a:r>
              <a:rPr kumimoji="0" lang="en-US" sz="3600" b="0" i="0" u="none" strike="noStrike" kern="1200" cap="none" spc="0" normalizeH="0" baseline="0" noProof="0" dirty="0">
                <a:ln>
                  <a:noFill/>
                </a:ln>
                <a:solidFill>
                  <a:srgbClr val="EE91A0">
                    <a:lumMod val="40000"/>
                    <a:lumOff val="60000"/>
                  </a:srgbClr>
                </a:solidFill>
                <a:effectLst/>
                <a:uLnTx/>
                <a:uFillTx/>
                <a:latin typeface="Rockwell" panose="02060603020205020403"/>
              </a:rPr>
              <a:t>  Session 3     </a:t>
            </a:r>
            <a:r>
              <a:rPr lang="en-US" sz="3600" dirty="0">
                <a:solidFill>
                  <a:schemeClr val="tx2">
                    <a:lumMod val="40000"/>
                    <a:lumOff val="60000"/>
                  </a:schemeClr>
                </a:solidFill>
              </a:rPr>
              <a:t>Positive Apologetics</a:t>
            </a:r>
            <a:r>
              <a:rPr lang="en-US" sz="2800" dirty="0">
                <a:solidFill>
                  <a:schemeClr val="tx2">
                    <a:lumMod val="40000"/>
                    <a:lumOff val="60000"/>
                  </a:schemeClr>
                </a:solidFill>
              </a:rPr>
              <a:t>	</a:t>
            </a:r>
            <a:endParaRPr kumimoji="0" lang="en-US" sz="1000" b="0" i="1" u="none" strike="noStrike" kern="1200" cap="none" spc="0" normalizeH="0" baseline="0" noProof="0" dirty="0">
              <a:ln>
                <a:noFill/>
              </a:ln>
              <a:solidFill>
                <a:schemeClr val="tx2">
                  <a:lumMod val="40000"/>
                  <a:lumOff val="60000"/>
                </a:schemeClr>
              </a:solidFill>
              <a:effectLst/>
              <a:uLnTx/>
              <a:uFillTx/>
              <a:latin typeface="Rockwell" panose="02060603020205020403"/>
            </a:endParaRPr>
          </a:p>
          <a:p>
            <a:pPr lvl="0">
              <a:lnSpc>
                <a:spcPct val="150000"/>
              </a:lnSpc>
              <a:defRPr/>
            </a:pPr>
            <a:r>
              <a:rPr kumimoji="0" lang="en-US" sz="3600" b="0" i="0" u="none" strike="noStrike" kern="1200" cap="none" spc="0" normalizeH="0" baseline="0" noProof="0" dirty="0">
                <a:ln>
                  <a:noFill/>
                </a:ln>
                <a:solidFill>
                  <a:prstClr val="white"/>
                </a:solidFill>
                <a:effectLst/>
                <a:uLnTx/>
                <a:uFillTx/>
                <a:latin typeface="Rockwell" panose="02060603020205020403"/>
              </a:rPr>
              <a:t>  Session 4  </a:t>
            </a:r>
            <a:r>
              <a:rPr kumimoji="0" lang="en-US" sz="3600" b="0" i="0" u="none" strike="noStrike" kern="1200" cap="none" spc="0" normalizeH="0" baseline="0" noProof="0" dirty="0">
                <a:ln>
                  <a:noFill/>
                </a:ln>
                <a:solidFill>
                  <a:srgbClr val="FFC000"/>
                </a:solidFill>
                <a:effectLst/>
                <a:uLnTx/>
                <a:uFillTx/>
                <a:latin typeface="Rockwell" panose="02060603020205020403"/>
              </a:rPr>
              <a:t>	</a:t>
            </a:r>
            <a:r>
              <a:rPr lang="en-US" sz="3600" dirty="0"/>
              <a:t>Handling Objections</a:t>
            </a:r>
            <a:r>
              <a:rPr lang="en-US" sz="2000" dirty="0">
                <a:solidFill>
                  <a:srgbClr val="EE91A0">
                    <a:lumMod val="40000"/>
                    <a:lumOff val="60000"/>
                  </a:srgbClr>
                </a:solidFill>
              </a:rPr>
              <a:t>			</a:t>
            </a:r>
            <a:r>
              <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1000" b="0" i="1" u="none" strike="noStrike" kern="1200" cap="none" spc="0" normalizeH="0" baseline="0" noProof="0" dirty="0">
              <a:ln>
                <a:noFill/>
              </a:ln>
              <a:solidFill>
                <a:srgbClr val="EE91A0">
                  <a:lumMod val="40000"/>
                  <a:lumOff val="60000"/>
                </a:srgbClr>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E91A0">
                    <a:lumMod val="40000"/>
                    <a:lumOff val="60000"/>
                  </a:srgbClr>
                </a:solidFill>
                <a:effectLst/>
                <a:uLnTx/>
                <a:uFillTx/>
                <a:latin typeface="Rockwell" panose="02060603020205020403"/>
                <a:ea typeface="+mn-ea"/>
                <a:cs typeface="+mn-cs"/>
              </a:rPr>
              <a:t>  Session 5  	Witnessing in Story /</a:t>
            </a:r>
            <a:r>
              <a:rPr kumimoji="0" lang="en-US" sz="3600" b="0" i="0" u="none" strike="noStrike" kern="1200" cap="none" spc="0" normalizeH="0" noProof="0" dirty="0">
                <a:ln>
                  <a:noFill/>
                </a:ln>
                <a:solidFill>
                  <a:srgbClr val="EE91A0">
                    <a:lumMod val="40000"/>
                    <a:lumOff val="60000"/>
                  </a:srgbClr>
                </a:solidFill>
                <a:effectLst/>
                <a:uLnTx/>
                <a:uFillTx/>
                <a:latin typeface="Rockwell" panose="02060603020205020403"/>
                <a:ea typeface="+mn-ea"/>
                <a:cs typeface="+mn-cs"/>
              </a:rPr>
              <a:t> Q&amp;A / Cushion Time</a:t>
            </a:r>
            <a:endParaRPr kumimoji="0" lang="en-US" sz="3600" b="0" i="0" u="none" strike="noStrike" kern="1200" cap="none" spc="0" normalizeH="0" baseline="0" noProof="0" dirty="0">
              <a:ln>
                <a:noFill/>
              </a:ln>
              <a:solidFill>
                <a:srgbClr val="EE91A0">
                  <a:lumMod val="40000"/>
                  <a:lumOff val="60000"/>
                </a:srgbClr>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en-US" sz="3600" dirty="0">
                <a:solidFill>
                  <a:schemeClr val="accent6">
                    <a:lumMod val="60000"/>
                    <a:lumOff val="40000"/>
                  </a:schemeClr>
                </a:solidFill>
                <a:latin typeface="Rockwell" panose="02060603020205020403"/>
              </a:rPr>
              <a:t>“From the fullness of the heart, the mouth speaks…”</a:t>
            </a:r>
            <a:endParaRPr kumimoji="0" lang="en-US" sz="2800" b="0" i="0" u="none" strike="noStrike" kern="1200" cap="none" spc="0" normalizeH="0" baseline="0" noProof="0" dirty="0">
              <a:ln>
                <a:noFill/>
              </a:ln>
              <a:solidFill>
                <a:schemeClr val="accent6">
                  <a:lumMod val="60000"/>
                  <a:lumOff val="40000"/>
                </a:schemeClr>
              </a:solidFill>
              <a:effectLst/>
              <a:uLnTx/>
              <a:uFillTx/>
              <a:latin typeface="Rockwell" panose="0206060302020502040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E91A0">
                    <a:lumMod val="40000"/>
                    <a:lumOff val="60000"/>
                  </a:srgbClr>
                </a:solidFill>
                <a:effectLst/>
                <a:uLnTx/>
                <a:uFillTx/>
                <a:latin typeface="Rockwell" panose="02060603020205020403"/>
                <a:ea typeface="+mn-ea"/>
                <a:cs typeface="+mn-cs"/>
              </a:rPr>
              <a:t>			</a:t>
            </a: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0415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891280" y="2024629"/>
            <a:ext cx="5837325" cy="425084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6000" dirty="0">
                <a:solidFill>
                  <a:prstClr val="white"/>
                </a:solidFill>
                <a:latin typeface="Rockwell" panose="02060603020205020403"/>
              </a:rPr>
              <a:t>Session One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The Big Picture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dirty="0">
              <a:solidFill>
                <a:prstClr val="white"/>
              </a:solidFill>
              <a:latin typeface="Rockwell" panose="02060603020205020403"/>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dirty="0">
              <a:solidFill>
                <a:prstClr val="white"/>
              </a:solidFill>
              <a:latin typeface="Rockwell" panose="02060603020205020403"/>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   </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3444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218617" y="258891"/>
            <a:ext cx="7012500" cy="8036495"/>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Tx/>
              <a:buNone/>
              <a:tabLst/>
              <a:defRPr/>
            </a:pPr>
            <a:r>
              <a:rPr lang="en-US" sz="6000" dirty="0">
                <a:solidFill>
                  <a:srgbClr val="FFC000"/>
                </a:solidFill>
                <a:latin typeface="Rockwell" panose="02060603020205020403"/>
              </a:rPr>
              <a:t>Some Lutheran</a:t>
            </a:r>
          </a:p>
          <a:p>
            <a:pPr marL="0" marR="0" lvl="0" indent="0" algn="l" defTabSz="914400" rtl="0" eaLnBrk="1" fontAlgn="auto" latinLnBrk="0" hangingPunct="1">
              <a:spcBef>
                <a:spcPts val="0"/>
              </a:spcBef>
              <a:spcAft>
                <a:spcPts val="0"/>
              </a:spcAft>
              <a:buClrTx/>
              <a:buSzTx/>
              <a:buFontTx/>
              <a:buNone/>
              <a:tabLst/>
              <a:defRPr/>
            </a:pPr>
            <a:r>
              <a:rPr lang="en-US" sz="6000" dirty="0">
                <a:solidFill>
                  <a:srgbClr val="FFC000"/>
                </a:solidFill>
                <a:latin typeface="Rockwell" panose="02060603020205020403"/>
              </a:rPr>
              <a:t>Distinctives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The nature of unbelief</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The causes of faith</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The role of reason</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The 3</a:t>
            </a:r>
            <a:r>
              <a:rPr lang="en-US" sz="4800" baseline="30000" dirty="0">
                <a:solidFill>
                  <a:prstClr val="white"/>
                </a:solidFill>
                <a:latin typeface="Rockwell" panose="02060603020205020403"/>
              </a:rPr>
              <a:t>rd</a:t>
            </a:r>
            <a:r>
              <a:rPr lang="en-US" sz="4800" dirty="0">
                <a:solidFill>
                  <a:prstClr val="white"/>
                </a:solidFill>
                <a:latin typeface="Rockwell" panose="02060603020205020403"/>
              </a:rPr>
              <a:t> Article</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dirty="0">
              <a:solidFill>
                <a:prstClr val="white"/>
              </a:solidFill>
              <a:latin typeface="Rockwell" panose="02060603020205020403"/>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dirty="0">
              <a:solidFill>
                <a:prstClr val="white"/>
              </a:solidFill>
              <a:latin typeface="Rockwell" panose="02060603020205020403"/>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   </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61745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fade">
                                      <p:cBhvr>
                                        <p:cTn id="37"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050" y="324977"/>
            <a:ext cx="10693645" cy="50167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Christian Apologetics:</a:t>
            </a: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dirty="0">
                <a:solidFill>
                  <a:srgbClr val="DE9C3C">
                    <a:lumMod val="60000"/>
                    <a:lumOff val="40000"/>
                  </a:srgbClr>
                </a:solidFill>
                <a:latin typeface="Rockwell" panose="02060603020205020403"/>
              </a:rPr>
              <a:t>Defending</a:t>
            </a:r>
            <a:r>
              <a:rPr kumimoji="0" lang="en-US" sz="6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 Christian truth at </a:t>
            </a:r>
            <a:r>
              <a:rPr lang="en-US" sz="6000" dirty="0">
                <a:solidFill>
                  <a:srgbClr val="DE9C3C">
                    <a:lumMod val="60000"/>
                    <a:lumOff val="40000"/>
                  </a:srgbClr>
                </a:solidFill>
                <a:latin typeface="Rockwell" panose="02060603020205020403"/>
              </a:rPr>
              <a:t>“sites of struggle”</a:t>
            </a: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This can mean…</a:t>
            </a:r>
          </a:p>
        </p:txBody>
      </p:sp>
    </p:spTree>
    <p:extLst>
      <p:ext uri="{BB962C8B-B14F-4D97-AF65-F5344CB8AC3E}">
        <p14:creationId xmlns:p14="http://schemas.microsoft.com/office/powerpoint/2010/main" val="172197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258" y="256358"/>
            <a:ext cx="11990716" cy="71404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Christian Apologetics:</a:t>
            </a:r>
            <a:endParaRPr kumimoji="0" lang="en-US" sz="1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1) The Academic Discipline</a:t>
            </a: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How the Christian worldview functions among others in the scholarly arena. What can a Christian thinker who is a historian contribute, or a philosopher, or a psychologist,</a:t>
            </a:r>
            <a:r>
              <a:rPr kumimoji="0" lang="en-US" sz="4000" b="0" i="0" u="none" strike="noStrike" kern="1200" cap="none" spc="0" normalizeH="0" noProof="0" dirty="0">
                <a:ln>
                  <a:noFill/>
                </a:ln>
                <a:solidFill>
                  <a:srgbClr val="DE9C3C">
                    <a:lumMod val="60000"/>
                    <a:lumOff val="40000"/>
                  </a:srgbClr>
                </a:solidFill>
                <a:effectLst/>
                <a:uLnTx/>
                <a:uFillTx/>
                <a:latin typeface="Rockwell" panose="02060603020205020403"/>
                <a:ea typeface="+mn-ea"/>
                <a:cs typeface="+mn-cs"/>
              </a:rPr>
              <a:t> or </a:t>
            </a: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a scientists…?</a:t>
            </a:r>
            <a:endParaRPr kumimoji="0" lang="en-US" sz="2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srgbClr val="DE9C3C">
                    <a:lumMod val="60000"/>
                    <a:lumOff val="40000"/>
                  </a:srgbClr>
                </a:solidFill>
                <a:latin typeface="Rockwell" panose="02060603020205020403"/>
              </a:rPr>
              <a:t>There is in this realm a</a:t>
            </a: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 powerful Lutheran distinctive.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7524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19" y="2521059"/>
            <a:ext cx="11772181" cy="3785652"/>
          </a:xfrm>
          <a:prstGeom prst="rect">
            <a:avLst/>
          </a:prstGeom>
          <a:noFill/>
        </p:spPr>
        <p:txBody>
          <a:bodyPr wrap="square" rtlCol="0">
            <a:spAutoFit/>
          </a:bodyPr>
          <a:lstStyle/>
          <a:p>
            <a:r>
              <a:rPr lang="en-US" sz="4000" dirty="0">
                <a:latin typeface="Helvetica Neue"/>
              </a:rPr>
              <a:t>We note, in Luther’s expression, that God hides behind “masks” where only faith can find him. This creates a useful distinction between what can be investigated empirically on the basis of evidence and what we have no business trying to prove or verify with human reason.</a:t>
            </a:r>
            <a:endParaRPr lang="en-US" sz="3600" dirty="0">
              <a:latin typeface="Helvetica Neue"/>
            </a:endParaRPr>
          </a:p>
        </p:txBody>
      </p:sp>
      <p:sp>
        <p:nvSpPr>
          <p:cNvPr id="3" name="TextBox 2"/>
          <p:cNvSpPr txBox="1"/>
          <p:nvPr/>
        </p:nvSpPr>
        <p:spPr>
          <a:xfrm>
            <a:off x="224288" y="0"/>
            <a:ext cx="12094234" cy="1938992"/>
          </a:xfrm>
          <a:prstGeom prst="rect">
            <a:avLst/>
          </a:prstGeom>
          <a:noFill/>
        </p:spPr>
        <p:txBody>
          <a:bodyPr wrap="square" rtlCol="0">
            <a:spAutoFit/>
          </a:bodyPr>
          <a:lstStyle/>
          <a:p>
            <a:r>
              <a:rPr lang="en-US" sz="6000" dirty="0">
                <a:solidFill>
                  <a:srgbClr val="FFC000"/>
                </a:solidFill>
              </a:rPr>
              <a:t>An apologetic of the hiddenness of God </a:t>
            </a:r>
          </a:p>
        </p:txBody>
      </p:sp>
      <p:sp>
        <p:nvSpPr>
          <p:cNvPr id="5" name="Oval 4">
            <a:extLst>
              <a:ext uri="{FF2B5EF4-FFF2-40B4-BE49-F238E27FC236}">
                <a16:creationId xmlns:a16="http://schemas.microsoft.com/office/drawing/2014/main" id="{94A257AE-6C4C-4911-AD58-CFCE53C56C0D}"/>
              </a:ext>
            </a:extLst>
          </p:cNvPr>
          <p:cNvSpPr/>
          <p:nvPr/>
        </p:nvSpPr>
        <p:spPr>
          <a:xfrm>
            <a:off x="1389060" y="650708"/>
            <a:ext cx="9014614" cy="5790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“Flee</a:t>
            </a:r>
            <a:r>
              <a:rPr kumimoji="0" lang="en-US" sz="4000" b="0" i="0" u="none" strike="noStrike" kern="1200" cap="none" spc="0" normalizeH="0" noProof="0" dirty="0">
                <a:ln>
                  <a:noFill/>
                </a:ln>
                <a:solidFill>
                  <a:prstClr val="white"/>
                </a:solidFill>
                <a:effectLst/>
                <a:uLnTx/>
                <a:uFillTx/>
                <a:latin typeface="Rockwell" panose="02060603020205020403"/>
                <a:ea typeface="+mn-ea"/>
                <a:cs typeface="+mn-cs"/>
              </a:rPr>
              <a:t> the hidden God and run to Christ.”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dirty="0">
              <a:solidFill>
                <a:prstClr val="white"/>
              </a:solidFill>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p>
        </p:txBody>
      </p:sp>
    </p:spTree>
    <p:extLst>
      <p:ext uri="{BB962C8B-B14F-4D97-AF65-F5344CB8AC3E}">
        <p14:creationId xmlns:p14="http://schemas.microsoft.com/office/powerpoint/2010/main" val="1824449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animEffect transition="in" filter="fade">
                                      <p:cBhvr>
                                        <p:cTn id="17" dur="500"/>
                                        <p:tgtEl>
                                          <p:spTgt spid="5">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7614" y="-180714"/>
            <a:ext cx="10971768" cy="65248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Christian Apologetics:</a:t>
            </a: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2) Negative Apologetics</a:t>
            </a: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In our circles we have often limited our Christian apologetic to the use of human reason to dismantle</a:t>
            </a:r>
            <a:r>
              <a:rPr kumimoji="0" lang="en-US" sz="4000" b="0" i="0" u="none" strike="noStrike" kern="1200" cap="none" spc="0" normalizeH="0" noProof="0" dirty="0">
                <a:ln>
                  <a:noFill/>
                </a:ln>
                <a:solidFill>
                  <a:srgbClr val="DE9C3C">
                    <a:lumMod val="60000"/>
                    <a:lumOff val="40000"/>
                  </a:srgbClr>
                </a:solidFill>
                <a:effectLst/>
                <a:uLnTx/>
                <a:uFillTx/>
                <a:latin typeface="Rockwell" panose="02060603020205020403"/>
                <a:ea typeface="+mn-ea"/>
                <a:cs typeface="+mn-cs"/>
              </a:rPr>
              <a:t> skeptical challenges to </a:t>
            </a:r>
            <a:r>
              <a:rPr lang="en-US" sz="4000" dirty="0">
                <a:solidFill>
                  <a:srgbClr val="DE9C3C">
                    <a:lumMod val="60000"/>
                    <a:lumOff val="40000"/>
                  </a:srgbClr>
                </a:solidFill>
                <a:latin typeface="Rockwell" panose="02060603020205020403"/>
              </a:rPr>
              <a:t>Christian truth on their own terms.</a:t>
            </a: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“How much sense does it really make to say…”</a:t>
            </a:r>
            <a:endParaRPr kumimoji="0" lang="en-US" sz="44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
        <p:nvSpPr>
          <p:cNvPr id="4" name="Oval 3">
            <a:extLst>
              <a:ext uri="{FF2B5EF4-FFF2-40B4-BE49-F238E27FC236}">
                <a16:creationId xmlns:a16="http://schemas.microsoft.com/office/drawing/2014/main" id="{9AAB0E58-229E-4A72-B55E-933310933430}"/>
              </a:ext>
            </a:extLst>
          </p:cNvPr>
          <p:cNvSpPr/>
          <p:nvPr/>
        </p:nvSpPr>
        <p:spPr>
          <a:xfrm>
            <a:off x="1980074" y="582746"/>
            <a:ext cx="7966841" cy="56925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Evil and suffering prove that God does not exist.</a:t>
            </a:r>
          </a:p>
        </p:txBody>
      </p:sp>
    </p:spTree>
    <p:extLst>
      <p:ext uri="{BB962C8B-B14F-4D97-AF65-F5344CB8AC3E}">
        <p14:creationId xmlns:p14="http://schemas.microsoft.com/office/powerpoint/2010/main" val="326673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7928" y="290340"/>
            <a:ext cx="11152909" cy="65864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Christian Apologetics:</a:t>
            </a: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3) New Testament </a:t>
            </a:r>
            <a:r>
              <a:rPr kumimoji="0" lang="en-US" sz="6000" b="0" i="1" u="none" strike="noStrike" kern="1200" cap="none" spc="0" normalizeH="0" baseline="0" noProof="0" dirty="0">
                <a:ln>
                  <a:noFill/>
                </a:ln>
                <a:solidFill>
                  <a:prstClr val="white"/>
                </a:solidFill>
                <a:effectLst/>
                <a:uLnTx/>
                <a:uFillTx/>
                <a:latin typeface="Rockwell" panose="02060603020205020403"/>
                <a:ea typeface="+mn-ea"/>
                <a:cs typeface="+mn-cs"/>
              </a:rPr>
              <a:t>apologia</a:t>
            </a:r>
            <a:endParaRPr kumimoji="0" lang="en-US" sz="18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apostle Paul “reasoned from Scripture” in the Jewish synagogue. The apostle Peter was “prepared to answer” in the face of hostile question; his answer was a testimony to his hope in Christ on the basis of what he had personally witnessed. </a:t>
            </a:r>
            <a:endParaRPr kumimoji="0" lang="en-US" sz="44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52219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288" y="1539695"/>
            <a:ext cx="11772181" cy="4478149"/>
          </a:xfrm>
          <a:prstGeom prst="rect">
            <a:avLst/>
          </a:prstGeom>
          <a:noFill/>
        </p:spPr>
        <p:txBody>
          <a:bodyPr wrap="square" rtlCol="0">
            <a:spAutoFit/>
          </a:bodyPr>
          <a:lstStyle/>
          <a:p>
            <a:r>
              <a:rPr lang="en-US" sz="4400" dirty="0">
                <a:latin typeface="Helvetica Neue"/>
              </a:rPr>
              <a:t>It is not that the atheist or secular materialist has pure reason while believers have faith. Atheism is another set of beliefs, for examples, about matter. Nor is it the case that only believers have emotional reasons for wanting their beliefs to be true.</a:t>
            </a:r>
          </a:p>
          <a:p>
            <a:endParaRPr lang="en-US" sz="1200" dirty="0">
              <a:latin typeface="Helvetica Neue"/>
            </a:endParaRPr>
          </a:p>
          <a:p>
            <a:endParaRPr lang="en-US" sz="1000" dirty="0">
              <a:latin typeface="Helvetica Neue"/>
            </a:endParaRPr>
          </a:p>
        </p:txBody>
      </p:sp>
      <p:sp>
        <p:nvSpPr>
          <p:cNvPr id="3" name="TextBox 2"/>
          <p:cNvSpPr txBox="1"/>
          <p:nvPr/>
        </p:nvSpPr>
        <p:spPr>
          <a:xfrm>
            <a:off x="224288" y="-21021"/>
            <a:ext cx="12094234" cy="1015663"/>
          </a:xfrm>
          <a:prstGeom prst="rect">
            <a:avLst/>
          </a:prstGeom>
          <a:noFill/>
        </p:spPr>
        <p:txBody>
          <a:bodyPr wrap="square" rtlCol="0">
            <a:spAutoFit/>
          </a:bodyPr>
          <a:lstStyle/>
          <a:p>
            <a:r>
              <a:rPr lang="en-US" sz="6000" dirty="0">
                <a:solidFill>
                  <a:srgbClr val="FFC000"/>
                </a:solidFill>
              </a:rPr>
              <a:t>One Approach</a:t>
            </a:r>
          </a:p>
        </p:txBody>
      </p:sp>
    </p:spTree>
    <p:extLst>
      <p:ext uri="{BB962C8B-B14F-4D97-AF65-F5344CB8AC3E}">
        <p14:creationId xmlns:p14="http://schemas.microsoft.com/office/powerpoint/2010/main" val="2706266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288" y="1365523"/>
            <a:ext cx="11772181" cy="4401205"/>
          </a:xfrm>
          <a:prstGeom prst="rect">
            <a:avLst/>
          </a:prstGeom>
          <a:noFill/>
        </p:spPr>
        <p:txBody>
          <a:bodyPr wrap="square" rtlCol="0">
            <a:spAutoFit/>
          </a:bodyPr>
          <a:lstStyle/>
          <a:p>
            <a:r>
              <a:rPr lang="en-US" sz="4000" dirty="0">
                <a:latin typeface="Helvetica Neue"/>
              </a:rPr>
              <a:t>In addition to some incredibly robust arguments we can make for Christian truth, we can compare these sets of beliefs: </a:t>
            </a:r>
          </a:p>
          <a:p>
            <a:endParaRPr lang="en-US" sz="4000" dirty="0">
              <a:latin typeface="Helvetica Neue"/>
            </a:endParaRPr>
          </a:p>
          <a:p>
            <a:r>
              <a:rPr lang="en-US" sz="4000" dirty="0">
                <a:latin typeface="Helvetica Neue"/>
              </a:rPr>
              <a:t>Which is consistent with the things we experience, which are consistent within itself, which can be lived? </a:t>
            </a:r>
            <a:endParaRPr lang="en-US" sz="3200" dirty="0">
              <a:latin typeface="Helvetica Neue"/>
            </a:endParaRPr>
          </a:p>
        </p:txBody>
      </p:sp>
      <p:sp>
        <p:nvSpPr>
          <p:cNvPr id="3" name="TextBox 2"/>
          <p:cNvSpPr txBox="1"/>
          <p:nvPr/>
        </p:nvSpPr>
        <p:spPr>
          <a:xfrm>
            <a:off x="224288" y="-21021"/>
            <a:ext cx="12094234" cy="1015663"/>
          </a:xfrm>
          <a:prstGeom prst="rect">
            <a:avLst/>
          </a:prstGeom>
          <a:noFill/>
        </p:spPr>
        <p:txBody>
          <a:bodyPr wrap="square" rtlCol="0">
            <a:spAutoFit/>
          </a:bodyPr>
          <a:lstStyle/>
          <a:p>
            <a:r>
              <a:rPr lang="en-US" sz="6000" dirty="0">
                <a:solidFill>
                  <a:srgbClr val="FFC000"/>
                </a:solidFill>
              </a:rPr>
              <a:t>One Approach</a:t>
            </a:r>
          </a:p>
        </p:txBody>
      </p:sp>
    </p:spTree>
    <p:extLst>
      <p:ext uri="{BB962C8B-B14F-4D97-AF65-F5344CB8AC3E}">
        <p14:creationId xmlns:p14="http://schemas.microsoft.com/office/powerpoint/2010/main" val="1741195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5314" y="1720840"/>
            <a:ext cx="11772181" cy="4832092"/>
          </a:xfrm>
          <a:prstGeom prst="rect">
            <a:avLst/>
          </a:prstGeom>
          <a:noFill/>
        </p:spPr>
        <p:txBody>
          <a:bodyPr wrap="square" rtlCol="0">
            <a:spAutoFit/>
          </a:bodyPr>
          <a:lstStyle/>
          <a:p>
            <a:r>
              <a:rPr lang="en-US" sz="4400" dirty="0">
                <a:latin typeface="Helvetica Neue"/>
              </a:rPr>
              <a:t>We can demonstrate quite convincingly that universal experiences such as moral feelings and obligations or the human search for meaning make perfect sense within the  Christian set of beliefs – they are just what you would expect – but sit uncomfortably in secular materialism. </a:t>
            </a:r>
          </a:p>
        </p:txBody>
      </p:sp>
      <p:sp>
        <p:nvSpPr>
          <p:cNvPr id="3" name="TextBox 2"/>
          <p:cNvSpPr txBox="1"/>
          <p:nvPr/>
        </p:nvSpPr>
        <p:spPr>
          <a:xfrm>
            <a:off x="224288" y="-21021"/>
            <a:ext cx="12094234" cy="1015663"/>
          </a:xfrm>
          <a:prstGeom prst="rect">
            <a:avLst/>
          </a:prstGeom>
          <a:noFill/>
        </p:spPr>
        <p:txBody>
          <a:bodyPr wrap="square" rtlCol="0">
            <a:spAutoFit/>
          </a:bodyPr>
          <a:lstStyle/>
          <a:p>
            <a:r>
              <a:rPr lang="en-US" sz="6000" dirty="0">
                <a:solidFill>
                  <a:srgbClr val="FFC000"/>
                </a:solidFill>
              </a:rPr>
              <a:t>One Approach</a:t>
            </a:r>
          </a:p>
        </p:txBody>
      </p:sp>
    </p:spTree>
    <p:extLst>
      <p:ext uri="{BB962C8B-B14F-4D97-AF65-F5344CB8AC3E}">
        <p14:creationId xmlns:p14="http://schemas.microsoft.com/office/powerpoint/2010/main" val="422963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288" y="1417700"/>
            <a:ext cx="11772181" cy="3477875"/>
          </a:xfrm>
          <a:prstGeom prst="rect">
            <a:avLst/>
          </a:prstGeom>
          <a:noFill/>
        </p:spPr>
        <p:txBody>
          <a:bodyPr wrap="square" rtlCol="0">
            <a:spAutoFit/>
          </a:bodyPr>
          <a:lstStyle/>
          <a:p>
            <a:r>
              <a:rPr lang="en-US" sz="4400" dirty="0">
                <a:latin typeface="Helvetica Neue"/>
              </a:rPr>
              <a:t>You can commonly find that secular people need to smuggle in beliefs from our Christian worldviews when it comes to moral obligation, identity, suffering, a crisis of meaning, and so on.</a:t>
            </a:r>
            <a:endParaRPr lang="en-US" sz="3600" dirty="0">
              <a:latin typeface="Helvetica Neue"/>
            </a:endParaRPr>
          </a:p>
        </p:txBody>
      </p:sp>
      <p:sp>
        <p:nvSpPr>
          <p:cNvPr id="3" name="TextBox 2"/>
          <p:cNvSpPr txBox="1"/>
          <p:nvPr/>
        </p:nvSpPr>
        <p:spPr>
          <a:xfrm>
            <a:off x="224288" y="-21021"/>
            <a:ext cx="12094234" cy="1015663"/>
          </a:xfrm>
          <a:prstGeom prst="rect">
            <a:avLst/>
          </a:prstGeom>
          <a:noFill/>
        </p:spPr>
        <p:txBody>
          <a:bodyPr wrap="square" rtlCol="0">
            <a:spAutoFit/>
          </a:bodyPr>
          <a:lstStyle/>
          <a:p>
            <a:r>
              <a:rPr lang="en-US" sz="6000" dirty="0">
                <a:solidFill>
                  <a:srgbClr val="FFC000"/>
                </a:solidFill>
              </a:rPr>
              <a:t>One Approach</a:t>
            </a:r>
          </a:p>
        </p:txBody>
      </p:sp>
      <p:sp>
        <p:nvSpPr>
          <p:cNvPr id="4" name="Oval 3">
            <a:extLst>
              <a:ext uri="{FF2B5EF4-FFF2-40B4-BE49-F238E27FC236}">
                <a16:creationId xmlns:a16="http://schemas.microsoft.com/office/drawing/2014/main" id="{729B97FD-EF9B-4341-8BA8-4C2DA454A961}"/>
              </a:ext>
            </a:extLst>
          </p:cNvPr>
          <p:cNvSpPr/>
          <p:nvPr/>
        </p:nvSpPr>
        <p:spPr>
          <a:xfrm>
            <a:off x="2003722" y="486810"/>
            <a:ext cx="7966841" cy="56925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t>On Example</a:t>
            </a:r>
          </a:p>
          <a:p>
            <a:pPr algn="ctr"/>
            <a:endParaRPr lang="en-US" sz="4000" dirty="0"/>
          </a:p>
          <a:p>
            <a:pPr algn="ctr"/>
            <a:r>
              <a:rPr lang="en-US" sz="4000" dirty="0"/>
              <a:t>Social justice is a product of evolution or a societal consensus.</a:t>
            </a:r>
          </a:p>
        </p:txBody>
      </p:sp>
    </p:spTree>
    <p:extLst>
      <p:ext uri="{BB962C8B-B14F-4D97-AF65-F5344CB8AC3E}">
        <p14:creationId xmlns:p14="http://schemas.microsoft.com/office/powerpoint/2010/main" val="2754521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4288" y="-21021"/>
            <a:ext cx="11200457" cy="6494085"/>
          </a:xfrm>
          <a:prstGeom prst="rect">
            <a:avLst/>
          </a:prstGeom>
          <a:noFill/>
        </p:spPr>
        <p:txBody>
          <a:bodyPr wrap="square" rtlCol="0">
            <a:spAutoFit/>
          </a:bodyPr>
          <a:lstStyle/>
          <a:p>
            <a:r>
              <a:rPr lang="en-US" sz="4400" dirty="0">
                <a:solidFill>
                  <a:srgbClr val="FFC000"/>
                </a:solidFill>
              </a:rPr>
              <a:t>These are the sorts of severe problems that come with being secular. Consider the profoundly superior resources that Christians have.</a:t>
            </a:r>
            <a:endParaRPr lang="en-US" sz="2400" dirty="0"/>
          </a:p>
          <a:p>
            <a:pPr algn="ctr"/>
            <a:r>
              <a:rPr lang="en-US" sz="4800" dirty="0"/>
              <a:t>Morality</a:t>
            </a:r>
          </a:p>
          <a:p>
            <a:pPr algn="ctr"/>
            <a:r>
              <a:rPr lang="en-US" sz="4800" dirty="0"/>
              <a:t>Meaning</a:t>
            </a:r>
          </a:p>
          <a:p>
            <a:pPr algn="ctr"/>
            <a:r>
              <a:rPr lang="en-US" sz="4800" dirty="0"/>
              <a:t>Suffering</a:t>
            </a:r>
          </a:p>
          <a:p>
            <a:pPr algn="ctr"/>
            <a:r>
              <a:rPr lang="en-US" sz="4800" dirty="0"/>
              <a:t>Identity</a:t>
            </a:r>
          </a:p>
          <a:p>
            <a:pPr algn="ctr"/>
            <a:r>
              <a:rPr lang="en-US" sz="4800" dirty="0"/>
              <a:t>Hope</a:t>
            </a:r>
            <a:endParaRPr lang="en-US" sz="4000" dirty="0"/>
          </a:p>
        </p:txBody>
      </p:sp>
      <p:sp>
        <p:nvSpPr>
          <p:cNvPr id="4" name="Oval 3">
            <a:extLst>
              <a:ext uri="{FF2B5EF4-FFF2-40B4-BE49-F238E27FC236}">
                <a16:creationId xmlns:a16="http://schemas.microsoft.com/office/drawing/2014/main" id="{015BAF43-EDC1-405D-ADB1-D9BDABE72796}"/>
              </a:ext>
            </a:extLst>
          </p:cNvPr>
          <p:cNvSpPr/>
          <p:nvPr/>
        </p:nvSpPr>
        <p:spPr>
          <a:xfrm>
            <a:off x="2609620" y="1364160"/>
            <a:ext cx="7147035" cy="4834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Consider the “Subtraction Story”</a:t>
            </a:r>
            <a:endParaRPr lang="en-US" sz="4400" i="1" dirty="0"/>
          </a:p>
        </p:txBody>
      </p:sp>
      <p:sp>
        <p:nvSpPr>
          <p:cNvPr id="7" name="Oval 6">
            <a:extLst>
              <a:ext uri="{FF2B5EF4-FFF2-40B4-BE49-F238E27FC236}">
                <a16:creationId xmlns:a16="http://schemas.microsoft.com/office/drawing/2014/main" id="{888CEB25-51D3-47C7-9CC3-CEE5FA06C13D}"/>
              </a:ext>
            </a:extLst>
          </p:cNvPr>
          <p:cNvSpPr/>
          <p:nvPr/>
        </p:nvSpPr>
        <p:spPr>
          <a:xfrm>
            <a:off x="2726967" y="1364160"/>
            <a:ext cx="7147035" cy="4834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All these reasons why a person might want Christ to be true, too, are </a:t>
            </a:r>
            <a:r>
              <a:rPr lang="en-US" sz="4400" i="1" dirty="0"/>
              <a:t>apologia</a:t>
            </a:r>
          </a:p>
        </p:txBody>
      </p:sp>
      <p:sp>
        <p:nvSpPr>
          <p:cNvPr id="10" name="Oval 9">
            <a:extLst>
              <a:ext uri="{FF2B5EF4-FFF2-40B4-BE49-F238E27FC236}">
                <a16:creationId xmlns:a16="http://schemas.microsoft.com/office/drawing/2014/main" id="{E3A11CDB-BEA1-4022-A474-606E677B70C3}"/>
              </a:ext>
            </a:extLst>
          </p:cNvPr>
          <p:cNvSpPr/>
          <p:nvPr/>
        </p:nvSpPr>
        <p:spPr>
          <a:xfrm>
            <a:off x="1705186" y="-457763"/>
            <a:ext cx="9532367" cy="758646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The longer and more deeply you think through and think about the implications of your worldview…</a:t>
            </a:r>
            <a:endParaRPr lang="en-US" sz="4400" i="1" dirty="0"/>
          </a:p>
        </p:txBody>
      </p:sp>
    </p:spTree>
    <p:extLst>
      <p:ext uri="{BB962C8B-B14F-4D97-AF65-F5344CB8AC3E}">
        <p14:creationId xmlns:p14="http://schemas.microsoft.com/office/powerpoint/2010/main" val="133478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206"/>
            <a:ext cx="12095018" cy="67326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Things that don’t interest us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Raising up “Apologetic Geniuses”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“second Judas’ kiss”</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Theodicy &amp; Fideism</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Supplanting the Word of God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Reading God’s Hidden Mind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Avoiding being fools in this world</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Softening the scandal of the cross</a:t>
            </a:r>
          </a:p>
        </p:txBody>
      </p:sp>
    </p:spTree>
    <p:extLst>
      <p:ext uri="{BB962C8B-B14F-4D97-AF65-F5344CB8AC3E}">
        <p14:creationId xmlns:p14="http://schemas.microsoft.com/office/powerpoint/2010/main" val="4079526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742" y="-46396"/>
            <a:ext cx="12095018" cy="72943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Where our interest lies</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Apologetics 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“Another Form of Bringing Good News”</a:t>
            </a: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Speaking like the apostles</a:t>
            </a: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An “Apologetic of the Word”</a:t>
            </a: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“Faith seeking understanding”</a:t>
            </a: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Loving God with all our Minds</a:t>
            </a:r>
            <a:endParaRPr kumimoji="0" lang="en-US" sz="14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How the vulnerable among us survive</a:t>
            </a: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Falling back into “the thing itself”</a:t>
            </a:r>
          </a:p>
        </p:txBody>
      </p:sp>
    </p:spTree>
    <p:extLst>
      <p:ext uri="{BB962C8B-B14F-4D97-AF65-F5344CB8AC3E}">
        <p14:creationId xmlns:p14="http://schemas.microsoft.com/office/powerpoint/2010/main" val="334649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fade">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fade">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fade">
                                      <p:cBhvr>
                                        <p:cTn id="42" dur="500"/>
                                        <p:tgtEl>
                                          <p:spTgt spid="2">
                                            <p:txEl>
                                              <p:pRg st="13" end="1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15" end="15"/>
                                            </p:txEl>
                                          </p:spTgt>
                                        </p:tgtEl>
                                        <p:attrNameLst>
                                          <p:attrName>style.visibility</p:attrName>
                                        </p:attrNameLst>
                                      </p:cBhvr>
                                      <p:to>
                                        <p:strVal val="visible"/>
                                      </p:to>
                                    </p:set>
                                    <p:animEffect transition="in" filter="fade">
                                      <p:cBhvr>
                                        <p:cTn id="47"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75CA9-9716-47B0-8E8F-43AC5CFE11AC}"/>
              </a:ext>
            </a:extLst>
          </p:cNvPr>
          <p:cNvPicPr>
            <a:picLocks noChangeAspect="1"/>
          </p:cNvPicPr>
          <p:nvPr/>
        </p:nvPicPr>
        <p:blipFill>
          <a:blip r:embed="rId3"/>
          <a:stretch>
            <a:fillRect/>
          </a:stretch>
        </p:blipFill>
        <p:spPr>
          <a:xfrm>
            <a:off x="156675" y="1748447"/>
            <a:ext cx="2819421" cy="4317529"/>
          </a:xfrm>
          <a:prstGeom prst="rect">
            <a:avLst/>
          </a:prstGeom>
        </p:spPr>
      </p:pic>
      <p:pic>
        <p:nvPicPr>
          <p:cNvPr id="3" name="Picture 2">
            <a:extLst>
              <a:ext uri="{FF2B5EF4-FFF2-40B4-BE49-F238E27FC236}">
                <a16:creationId xmlns:a16="http://schemas.microsoft.com/office/drawing/2014/main" id="{82EDCE06-CE7A-405E-9FB5-021F9CBBA7C2}"/>
              </a:ext>
            </a:extLst>
          </p:cNvPr>
          <p:cNvPicPr>
            <a:picLocks noChangeAspect="1"/>
          </p:cNvPicPr>
          <p:nvPr/>
        </p:nvPicPr>
        <p:blipFill>
          <a:blip r:embed="rId4"/>
          <a:stretch>
            <a:fillRect/>
          </a:stretch>
        </p:blipFill>
        <p:spPr>
          <a:xfrm>
            <a:off x="3098141" y="1775309"/>
            <a:ext cx="2819421" cy="4210081"/>
          </a:xfrm>
          <a:prstGeom prst="rect">
            <a:avLst/>
          </a:prstGeom>
        </p:spPr>
      </p:pic>
      <p:pic>
        <p:nvPicPr>
          <p:cNvPr id="4" name="Picture 3">
            <a:extLst>
              <a:ext uri="{FF2B5EF4-FFF2-40B4-BE49-F238E27FC236}">
                <a16:creationId xmlns:a16="http://schemas.microsoft.com/office/drawing/2014/main" id="{B6AD236E-6A1B-4648-845D-2E7F7520BFC9}"/>
              </a:ext>
            </a:extLst>
          </p:cNvPr>
          <p:cNvPicPr>
            <a:picLocks noChangeAspect="1"/>
          </p:cNvPicPr>
          <p:nvPr/>
        </p:nvPicPr>
        <p:blipFill>
          <a:blip r:embed="rId5"/>
          <a:stretch>
            <a:fillRect/>
          </a:stretch>
        </p:blipFill>
        <p:spPr>
          <a:xfrm>
            <a:off x="6095998" y="1829034"/>
            <a:ext cx="2819421" cy="4156356"/>
          </a:xfrm>
          <a:prstGeom prst="rect">
            <a:avLst/>
          </a:prstGeom>
        </p:spPr>
      </p:pic>
      <p:pic>
        <p:nvPicPr>
          <p:cNvPr id="5" name="Picture 4">
            <a:extLst>
              <a:ext uri="{FF2B5EF4-FFF2-40B4-BE49-F238E27FC236}">
                <a16:creationId xmlns:a16="http://schemas.microsoft.com/office/drawing/2014/main" id="{5C10F9AC-F24A-4F56-A8BE-D5828D78EF6E}"/>
              </a:ext>
            </a:extLst>
          </p:cNvPr>
          <p:cNvPicPr>
            <a:picLocks noChangeAspect="1"/>
          </p:cNvPicPr>
          <p:nvPr/>
        </p:nvPicPr>
        <p:blipFill>
          <a:blip r:embed="rId6"/>
          <a:stretch>
            <a:fillRect/>
          </a:stretch>
        </p:blipFill>
        <p:spPr>
          <a:xfrm>
            <a:off x="9159508" y="1829034"/>
            <a:ext cx="2795679" cy="4210080"/>
          </a:xfrm>
          <a:prstGeom prst="rect">
            <a:avLst/>
          </a:prstGeom>
        </p:spPr>
      </p:pic>
      <p:sp>
        <p:nvSpPr>
          <p:cNvPr id="6" name="TextBox 5">
            <a:extLst>
              <a:ext uri="{FF2B5EF4-FFF2-40B4-BE49-F238E27FC236}">
                <a16:creationId xmlns:a16="http://schemas.microsoft.com/office/drawing/2014/main" id="{1D924EDD-CB75-4E29-8677-FC3E5E8F2100}"/>
              </a:ext>
            </a:extLst>
          </p:cNvPr>
          <p:cNvSpPr txBox="1"/>
          <p:nvPr/>
        </p:nvSpPr>
        <p:spPr>
          <a:xfrm>
            <a:off x="156675" y="226243"/>
            <a:ext cx="1214530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With any random extra minutes near the end of any session, I’ll just recommend books… </a:t>
            </a:r>
          </a:p>
        </p:txBody>
      </p:sp>
    </p:spTree>
    <p:extLst>
      <p:ext uri="{BB962C8B-B14F-4D97-AF65-F5344CB8AC3E}">
        <p14:creationId xmlns:p14="http://schemas.microsoft.com/office/powerpoint/2010/main" val="33890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8D6F05-AA9B-4D5A-ABFA-B4C25EFF2CD6}"/>
              </a:ext>
            </a:extLst>
          </p:cNvPr>
          <p:cNvPicPr>
            <a:picLocks noChangeAspect="1"/>
          </p:cNvPicPr>
          <p:nvPr/>
        </p:nvPicPr>
        <p:blipFill>
          <a:blip r:embed="rId3"/>
          <a:stretch>
            <a:fillRect/>
          </a:stretch>
        </p:blipFill>
        <p:spPr>
          <a:xfrm>
            <a:off x="3134980" y="1021854"/>
            <a:ext cx="2838471" cy="4015781"/>
          </a:xfrm>
          <a:prstGeom prst="rect">
            <a:avLst/>
          </a:prstGeom>
        </p:spPr>
      </p:pic>
      <p:pic>
        <p:nvPicPr>
          <p:cNvPr id="3" name="Picture 2">
            <a:extLst>
              <a:ext uri="{FF2B5EF4-FFF2-40B4-BE49-F238E27FC236}">
                <a16:creationId xmlns:a16="http://schemas.microsoft.com/office/drawing/2014/main" id="{7235C213-DCA4-4F09-B536-2043C4FA0487}"/>
              </a:ext>
            </a:extLst>
          </p:cNvPr>
          <p:cNvPicPr>
            <a:picLocks noChangeAspect="1"/>
          </p:cNvPicPr>
          <p:nvPr/>
        </p:nvPicPr>
        <p:blipFill>
          <a:blip r:embed="rId4"/>
          <a:stretch>
            <a:fillRect/>
          </a:stretch>
        </p:blipFill>
        <p:spPr>
          <a:xfrm>
            <a:off x="101070" y="1035042"/>
            <a:ext cx="2857521" cy="4015781"/>
          </a:xfrm>
          <a:prstGeom prst="rect">
            <a:avLst/>
          </a:prstGeom>
        </p:spPr>
      </p:pic>
      <p:pic>
        <p:nvPicPr>
          <p:cNvPr id="4" name="Picture 3">
            <a:extLst>
              <a:ext uri="{FF2B5EF4-FFF2-40B4-BE49-F238E27FC236}">
                <a16:creationId xmlns:a16="http://schemas.microsoft.com/office/drawing/2014/main" id="{9BE2E019-C113-4AFC-A4C0-05E5245B85D2}"/>
              </a:ext>
            </a:extLst>
          </p:cNvPr>
          <p:cNvPicPr>
            <a:picLocks noChangeAspect="1"/>
          </p:cNvPicPr>
          <p:nvPr/>
        </p:nvPicPr>
        <p:blipFill>
          <a:blip r:embed="rId5"/>
          <a:stretch>
            <a:fillRect/>
          </a:stretch>
        </p:blipFill>
        <p:spPr>
          <a:xfrm>
            <a:off x="6149840" y="1008667"/>
            <a:ext cx="2905228" cy="4015781"/>
          </a:xfrm>
          <a:prstGeom prst="rect">
            <a:avLst/>
          </a:prstGeom>
        </p:spPr>
      </p:pic>
      <p:pic>
        <p:nvPicPr>
          <p:cNvPr id="5" name="Picture 4">
            <a:extLst>
              <a:ext uri="{FF2B5EF4-FFF2-40B4-BE49-F238E27FC236}">
                <a16:creationId xmlns:a16="http://schemas.microsoft.com/office/drawing/2014/main" id="{84C02517-C801-4D17-90B8-451D390DEA4C}"/>
              </a:ext>
            </a:extLst>
          </p:cNvPr>
          <p:cNvPicPr>
            <a:picLocks noChangeAspect="1"/>
          </p:cNvPicPr>
          <p:nvPr/>
        </p:nvPicPr>
        <p:blipFill>
          <a:blip r:embed="rId6"/>
          <a:stretch>
            <a:fillRect/>
          </a:stretch>
        </p:blipFill>
        <p:spPr>
          <a:xfrm>
            <a:off x="9231457" y="1008667"/>
            <a:ext cx="2753289" cy="4042156"/>
          </a:xfrm>
          <a:prstGeom prst="rect">
            <a:avLst/>
          </a:prstGeom>
        </p:spPr>
      </p:pic>
    </p:spTree>
    <p:extLst>
      <p:ext uri="{BB962C8B-B14F-4D97-AF65-F5344CB8AC3E}">
        <p14:creationId xmlns:p14="http://schemas.microsoft.com/office/powerpoint/2010/main" val="255568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DB2843-CBE5-4EE8-B618-743329320B27}"/>
              </a:ext>
            </a:extLst>
          </p:cNvPr>
          <p:cNvPicPr>
            <a:picLocks noChangeAspect="1"/>
          </p:cNvPicPr>
          <p:nvPr/>
        </p:nvPicPr>
        <p:blipFill>
          <a:blip r:embed="rId3"/>
          <a:stretch>
            <a:fillRect/>
          </a:stretch>
        </p:blipFill>
        <p:spPr>
          <a:xfrm>
            <a:off x="3230391" y="1112359"/>
            <a:ext cx="2752609" cy="3987501"/>
          </a:xfrm>
          <a:prstGeom prst="rect">
            <a:avLst/>
          </a:prstGeom>
        </p:spPr>
      </p:pic>
      <p:pic>
        <p:nvPicPr>
          <p:cNvPr id="7" name="Picture 6">
            <a:extLst>
              <a:ext uri="{FF2B5EF4-FFF2-40B4-BE49-F238E27FC236}">
                <a16:creationId xmlns:a16="http://schemas.microsoft.com/office/drawing/2014/main" id="{A8A01AC2-8800-4EC5-BF49-5FBA9662FC36}"/>
              </a:ext>
            </a:extLst>
          </p:cNvPr>
          <p:cNvPicPr>
            <a:picLocks noChangeAspect="1"/>
          </p:cNvPicPr>
          <p:nvPr/>
        </p:nvPicPr>
        <p:blipFill>
          <a:blip r:embed="rId4"/>
          <a:stretch>
            <a:fillRect/>
          </a:stretch>
        </p:blipFill>
        <p:spPr>
          <a:xfrm>
            <a:off x="6209001" y="1112360"/>
            <a:ext cx="2805482" cy="3987501"/>
          </a:xfrm>
          <a:prstGeom prst="rect">
            <a:avLst/>
          </a:prstGeom>
        </p:spPr>
      </p:pic>
      <p:pic>
        <p:nvPicPr>
          <p:cNvPr id="2" name="Picture 1">
            <a:extLst>
              <a:ext uri="{FF2B5EF4-FFF2-40B4-BE49-F238E27FC236}">
                <a16:creationId xmlns:a16="http://schemas.microsoft.com/office/drawing/2014/main" id="{F6C9F7C7-50D5-4FCD-9A8A-EE9F40505D68}"/>
              </a:ext>
            </a:extLst>
          </p:cNvPr>
          <p:cNvPicPr>
            <a:picLocks noChangeAspect="1"/>
          </p:cNvPicPr>
          <p:nvPr/>
        </p:nvPicPr>
        <p:blipFill>
          <a:blip r:embed="rId5"/>
          <a:stretch>
            <a:fillRect/>
          </a:stretch>
        </p:blipFill>
        <p:spPr>
          <a:xfrm>
            <a:off x="222290" y="1112359"/>
            <a:ext cx="2752609" cy="3987501"/>
          </a:xfrm>
          <a:prstGeom prst="rect">
            <a:avLst/>
          </a:prstGeom>
        </p:spPr>
      </p:pic>
      <p:pic>
        <p:nvPicPr>
          <p:cNvPr id="4" name="Picture 3">
            <a:extLst>
              <a:ext uri="{FF2B5EF4-FFF2-40B4-BE49-F238E27FC236}">
                <a16:creationId xmlns:a16="http://schemas.microsoft.com/office/drawing/2014/main" id="{50AB3368-52E4-4319-BF23-082E0396E89E}"/>
              </a:ext>
            </a:extLst>
          </p:cNvPr>
          <p:cNvPicPr>
            <a:picLocks noChangeAspect="1"/>
          </p:cNvPicPr>
          <p:nvPr/>
        </p:nvPicPr>
        <p:blipFill>
          <a:blip r:embed="rId6"/>
          <a:stretch>
            <a:fillRect/>
          </a:stretch>
        </p:blipFill>
        <p:spPr>
          <a:xfrm>
            <a:off x="9217102" y="1112358"/>
            <a:ext cx="2752608" cy="3987501"/>
          </a:xfrm>
          <a:prstGeom prst="rect">
            <a:avLst/>
          </a:prstGeom>
        </p:spPr>
      </p:pic>
    </p:spTree>
    <p:extLst>
      <p:ext uri="{BB962C8B-B14F-4D97-AF65-F5344CB8AC3E}">
        <p14:creationId xmlns:p14="http://schemas.microsoft.com/office/powerpoint/2010/main" val="354195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491887" y="1961567"/>
            <a:ext cx="5837325" cy="245208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Session Two</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800" dirty="0">
                <a:solidFill>
                  <a:prstClr val="white"/>
                </a:solidFill>
                <a:latin typeface="Rockwell" panose="02060603020205020403"/>
              </a:rPr>
              <a:t>Talking to People</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2687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78AFCA-DE93-4F60-AA21-4C3876AB34A6}"/>
              </a:ext>
            </a:extLst>
          </p:cNvPr>
          <p:cNvSpPr txBox="1"/>
          <p:nvPr/>
        </p:nvSpPr>
        <p:spPr>
          <a:xfrm>
            <a:off x="176576" y="395525"/>
            <a:ext cx="12015424" cy="8525411"/>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Tx/>
              <a:buSzTx/>
              <a:buFontTx/>
              <a:buNone/>
              <a:tabLst/>
              <a:defRPr/>
            </a:pPr>
            <a:r>
              <a:rPr lang="en-US" sz="4000" dirty="0">
                <a:solidFill>
                  <a:prstClr val="white"/>
                </a:solidFill>
                <a:latin typeface="Rockwell" panose="02060603020205020403"/>
              </a:rPr>
              <a:t>How to talk to people…</a:t>
            </a:r>
            <a:r>
              <a:rPr lang="en-US" sz="4000" i="1" dirty="0">
                <a:solidFill>
                  <a:prstClr val="white"/>
                </a:solidFill>
                <a:latin typeface="Rockwell" panose="02060603020205020403"/>
              </a:rPr>
              <a:t>about Jesus</a:t>
            </a:r>
          </a:p>
          <a:p>
            <a:pPr marL="0" marR="0" lvl="0" indent="0" algn="l" defTabSz="914400" rtl="0" eaLnBrk="1" fontAlgn="auto" latinLnBrk="0" hangingPunct="1">
              <a:spcBef>
                <a:spcPts val="0"/>
              </a:spcBef>
              <a:spcAft>
                <a:spcPts val="0"/>
              </a:spcAft>
              <a:buClrTx/>
              <a:buSzTx/>
              <a:buFontTx/>
              <a:buNone/>
              <a:tabLst/>
              <a:defRPr/>
            </a:pPr>
            <a:endParaRPr lang="en-US" sz="2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r>
              <a:rPr lang="en-US" sz="4000" dirty="0">
                <a:solidFill>
                  <a:srgbClr val="FFC000"/>
                </a:solidFill>
                <a:latin typeface="Rockwell" panose="02060603020205020403"/>
              </a:rPr>
              <a:t>Opening up spiritual conversations</a:t>
            </a:r>
          </a:p>
          <a:p>
            <a:pPr marL="0" marR="0" lvl="0" indent="0" algn="l" defTabSz="914400" rtl="0" eaLnBrk="1" fontAlgn="auto" latinLnBrk="0" hangingPunct="1">
              <a:spcBef>
                <a:spcPts val="0"/>
              </a:spcBef>
              <a:spcAft>
                <a:spcPts val="0"/>
              </a:spcAft>
              <a:buClrTx/>
              <a:buSzTx/>
              <a:buFontTx/>
              <a:buNone/>
              <a:tabLst/>
              <a:defRPr/>
            </a:pPr>
            <a:endParaRPr lang="en-US" sz="2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r>
              <a:rPr lang="en-US" sz="4000" dirty="0">
                <a:solidFill>
                  <a:prstClr val="white"/>
                </a:solidFill>
                <a:latin typeface="Rockwell" panose="02060603020205020403"/>
              </a:rPr>
              <a:t>Asking good questions</a:t>
            </a:r>
          </a:p>
          <a:p>
            <a:pPr marL="0" marR="0" lvl="0" indent="0" algn="l" defTabSz="914400" rtl="0" eaLnBrk="1" fontAlgn="auto" latinLnBrk="0" hangingPunct="1">
              <a:spcBef>
                <a:spcPts val="0"/>
              </a:spcBef>
              <a:spcAft>
                <a:spcPts val="0"/>
              </a:spcAft>
              <a:buClrTx/>
              <a:buSzTx/>
              <a:buFontTx/>
              <a:buNone/>
              <a:tabLst/>
              <a:defRPr/>
            </a:pPr>
            <a:endParaRPr lang="en-US" sz="2800" dirty="0">
              <a:solidFill>
                <a:srgbClr val="FFC000"/>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r>
              <a:rPr lang="en-US" sz="4000" dirty="0">
                <a:solidFill>
                  <a:srgbClr val="FFC000"/>
                </a:solidFill>
                <a:latin typeface="Rockwell" panose="02060603020205020403"/>
              </a:rPr>
              <a:t>The flow of the apologetic conversation</a:t>
            </a:r>
          </a:p>
          <a:p>
            <a:pPr marL="0" marR="0" lvl="0" indent="0" algn="l" defTabSz="914400" rtl="0" eaLnBrk="1" fontAlgn="auto" latinLnBrk="0" hangingPunct="1">
              <a:spcBef>
                <a:spcPts val="0"/>
              </a:spcBef>
              <a:spcAft>
                <a:spcPts val="0"/>
              </a:spcAft>
              <a:buClrTx/>
              <a:buSzTx/>
              <a:buFontTx/>
              <a:buNone/>
              <a:tabLst/>
              <a:defRPr/>
            </a:pPr>
            <a:endParaRPr lang="en-US" sz="2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r>
              <a:rPr lang="en-US" sz="4000" dirty="0">
                <a:solidFill>
                  <a:prstClr val="white"/>
                </a:solidFill>
                <a:latin typeface="Rockwell" panose="02060603020205020403"/>
              </a:rPr>
              <a:t>Preview to handling objections</a:t>
            </a:r>
          </a:p>
          <a:p>
            <a:pPr marL="0" marR="0" lvl="0" indent="0" algn="l" defTabSz="914400" rtl="0" eaLnBrk="1" fontAlgn="auto" latinLnBrk="0" hangingPunct="1">
              <a:spcBef>
                <a:spcPts val="0"/>
              </a:spcBef>
              <a:spcAft>
                <a:spcPts val="0"/>
              </a:spcAft>
              <a:buClrTx/>
              <a:buSzTx/>
              <a:buFontTx/>
              <a:buNone/>
              <a:tabLst/>
              <a:defRPr/>
            </a:pPr>
            <a:endParaRPr lang="en-US" sz="2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r>
              <a:rPr lang="en-US" sz="4000" dirty="0">
                <a:solidFill>
                  <a:srgbClr val="FFC000"/>
                </a:solidFill>
                <a:latin typeface="Rockwell" panose="02060603020205020403"/>
              </a:rPr>
              <a:t>The soft apologetic</a:t>
            </a:r>
          </a:p>
          <a:p>
            <a:pPr marL="0" marR="0" lvl="0" indent="0" algn="l" defTabSz="914400" rtl="0" eaLnBrk="1" fontAlgn="auto" latinLnBrk="0" hangingPunct="1">
              <a:spcBef>
                <a:spcPts val="0"/>
              </a:spcBef>
              <a:spcAft>
                <a:spcPts val="0"/>
              </a:spcAft>
              <a:buClrTx/>
              <a:buSzTx/>
              <a:buFontTx/>
              <a:buNone/>
              <a:tabLst/>
              <a:defRPr/>
            </a:pPr>
            <a:endParaRPr lang="en-US" sz="4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endParaRPr lang="en-US" sz="4800" dirty="0">
              <a:solidFill>
                <a:prstClr val="white"/>
              </a:solidFill>
              <a:latin typeface="Rockwell" panose="02060603020205020403"/>
            </a:endParaRPr>
          </a:p>
          <a:p>
            <a:pPr marL="0" marR="0" lvl="0" indent="0" algn="l" defTabSz="914400" rtl="0" eaLnBrk="1" fontAlgn="auto" latinLnBrk="0" hangingPunct="1">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4" name="Oval 3">
            <a:extLst>
              <a:ext uri="{FF2B5EF4-FFF2-40B4-BE49-F238E27FC236}">
                <a16:creationId xmlns:a16="http://schemas.microsoft.com/office/drawing/2014/main" id="{D83C8E6D-C4CE-4F2D-A10F-4C0FA5287E22}"/>
              </a:ext>
            </a:extLst>
          </p:cNvPr>
          <p:cNvSpPr/>
          <p:nvPr/>
        </p:nvSpPr>
        <p:spPr>
          <a:xfrm>
            <a:off x="2213511" y="1421270"/>
            <a:ext cx="7435970" cy="42844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We’ll talk all around these issues and have time </a:t>
            </a:r>
            <a:r>
              <a:rPr lang="en-US" sz="3200" dirty="0" err="1"/>
              <a:t>fo</a:t>
            </a:r>
            <a:r>
              <a:rPr lang="en-US" sz="3200" dirty="0"/>
              <a:t> you to react and explore which ones matter to you</a:t>
            </a:r>
          </a:p>
        </p:txBody>
      </p:sp>
      <p:sp>
        <p:nvSpPr>
          <p:cNvPr id="5" name="Oval 4">
            <a:extLst>
              <a:ext uri="{FF2B5EF4-FFF2-40B4-BE49-F238E27FC236}">
                <a16:creationId xmlns:a16="http://schemas.microsoft.com/office/drawing/2014/main" id="{4DE57F5F-B907-488B-A6CA-A98737D8DC0D}"/>
              </a:ext>
            </a:extLst>
          </p:cNvPr>
          <p:cNvSpPr/>
          <p:nvPr/>
        </p:nvSpPr>
        <p:spPr>
          <a:xfrm>
            <a:off x="1541339" y="830324"/>
            <a:ext cx="8685716" cy="56321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Consider the “performative contradiction”</a:t>
            </a:r>
          </a:p>
          <a:p>
            <a:pPr algn="ctr"/>
            <a:endParaRPr lang="en-US" sz="3200" dirty="0"/>
          </a:p>
          <a:p>
            <a:pPr algn="ctr"/>
            <a:r>
              <a:rPr lang="en-US" sz="3200" dirty="0"/>
              <a:t>Think about what will remain in someone’s memory long after they’ve forgotten the details</a:t>
            </a:r>
          </a:p>
        </p:txBody>
      </p:sp>
      <p:sp>
        <p:nvSpPr>
          <p:cNvPr id="7" name="Oval 6">
            <a:extLst>
              <a:ext uri="{FF2B5EF4-FFF2-40B4-BE49-F238E27FC236}">
                <a16:creationId xmlns:a16="http://schemas.microsoft.com/office/drawing/2014/main" id="{C074311F-3369-4C08-8595-7FDC2AD5010B}"/>
              </a:ext>
            </a:extLst>
          </p:cNvPr>
          <p:cNvSpPr/>
          <p:nvPr/>
        </p:nvSpPr>
        <p:spPr>
          <a:xfrm>
            <a:off x="944337" y="717778"/>
            <a:ext cx="9974317" cy="56914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The underlying goal:</a:t>
            </a:r>
          </a:p>
          <a:p>
            <a:pPr algn="ctr"/>
            <a:endParaRPr lang="en-US" sz="3200" dirty="0"/>
          </a:p>
          <a:p>
            <a:pPr algn="ctr"/>
            <a:r>
              <a:rPr lang="en-US" sz="4400" dirty="0"/>
              <a:t>To be the kindest person in the room </a:t>
            </a:r>
            <a:r>
              <a:rPr lang="en-US" sz="3600" dirty="0"/>
              <a:t>(Romans 12)</a:t>
            </a:r>
            <a:endParaRPr lang="en-US" sz="4400" dirty="0"/>
          </a:p>
        </p:txBody>
      </p:sp>
      <p:sp>
        <p:nvSpPr>
          <p:cNvPr id="2" name="Oval 1">
            <a:extLst>
              <a:ext uri="{FF2B5EF4-FFF2-40B4-BE49-F238E27FC236}">
                <a16:creationId xmlns:a16="http://schemas.microsoft.com/office/drawing/2014/main" id="{A08071C4-0E77-47D3-A849-BDE3772633B0}"/>
              </a:ext>
            </a:extLst>
          </p:cNvPr>
          <p:cNvSpPr/>
          <p:nvPr/>
        </p:nvSpPr>
        <p:spPr>
          <a:xfrm>
            <a:off x="8665028" y="-165541"/>
            <a:ext cx="3929743" cy="359453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rgbClr val="8E0000"/>
                </a:solidFill>
              </a:rPr>
              <a:t>In this session</a:t>
            </a:r>
          </a:p>
        </p:txBody>
      </p:sp>
    </p:spTree>
    <p:extLst>
      <p:ext uri="{BB962C8B-B14F-4D97-AF65-F5344CB8AC3E}">
        <p14:creationId xmlns:p14="http://schemas.microsoft.com/office/powerpoint/2010/main" val="399155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500"/>
                                        <p:tgtEl>
                                          <p:spTgt spid="6">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0" end="10"/>
                                            </p:txEl>
                                          </p:spTgt>
                                        </p:tgtEl>
                                        <p:attrNameLst>
                                          <p:attrName>style.visibility</p:attrName>
                                        </p:attrNameLst>
                                      </p:cBhvr>
                                      <p:to>
                                        <p:strVal val="visible"/>
                                      </p:to>
                                    </p:set>
                                    <p:animEffect transition="in" filter="fade">
                                      <p:cBhvr>
                                        <p:cTn id="37" dur="500"/>
                                        <p:tgtEl>
                                          <p:spTgt spid="6">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bg/>
                                          </p:spTgt>
                                        </p:tgtEl>
                                        <p:attrNameLst>
                                          <p:attrName>style.visibility</p:attrName>
                                        </p:attrNameLst>
                                      </p:cBhvr>
                                      <p:to>
                                        <p:strVal val="visible"/>
                                      </p:to>
                                    </p:set>
                                    <p:animEffect transition="in" filter="fade">
                                      <p:cBhvr>
                                        <p:cTn id="47" dur="500"/>
                                        <p:tgtEl>
                                          <p:spTgt spid="5">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0" end="0"/>
                                            </p:txEl>
                                          </p:spTgt>
                                        </p:tgtEl>
                                        <p:attrNameLst>
                                          <p:attrName>style.visibility</p:attrName>
                                        </p:attrNameLst>
                                      </p:cBhvr>
                                      <p:to>
                                        <p:strVal val="visible"/>
                                      </p:to>
                                    </p:set>
                                    <p:animEffect transition="in" filter="fade">
                                      <p:cBhvr>
                                        <p:cTn id="52" dur="500"/>
                                        <p:tgtEl>
                                          <p:spTgt spid="5">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2" end="2"/>
                                            </p:txEl>
                                          </p:spTgt>
                                        </p:tgtEl>
                                        <p:attrNameLst>
                                          <p:attrName>style.visibility</p:attrName>
                                        </p:attrNameLst>
                                      </p:cBhvr>
                                      <p:to>
                                        <p:strVal val="visible"/>
                                      </p:to>
                                    </p:set>
                                    <p:animEffect transition="in" filter="fade">
                                      <p:cBhvr>
                                        <p:cTn id="57" dur="500"/>
                                        <p:tgtEl>
                                          <p:spTgt spid="5">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animBg="1"/>
      <p:bldP spid="5" grpId="0" build="p" animBg="1"/>
      <p:bldP spid="7"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AutoShape 2" descr="https://www.1st-art-gallery.com/thumbnail/185956/1/Jesus-And-The-Centurion.jpg">
            <a:extLst>
              <a:ext uri="{FF2B5EF4-FFF2-40B4-BE49-F238E27FC236}">
                <a16:creationId xmlns:a16="http://schemas.microsoft.com/office/drawing/2014/main" id="{EFC09F97-1594-41D7-A31C-6FDDB04C3CC6}"/>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797" name="AutoShape 4" descr="https://www.1st-art-gallery.com/thumbnail/185956/1/Jesus-And-The-Centurion.jpg">
            <a:extLst>
              <a:ext uri="{FF2B5EF4-FFF2-40B4-BE49-F238E27FC236}">
                <a16:creationId xmlns:a16="http://schemas.microsoft.com/office/drawing/2014/main" id="{9FADF13E-D7DC-4DD8-AE86-6FE78E42120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798" name="AutoShape 6" descr="https://www.1st-art-gallery.com/thumbnail/185956/1/Jesus-And-The-Centurion.jpg">
            <a:extLst>
              <a:ext uri="{FF2B5EF4-FFF2-40B4-BE49-F238E27FC236}">
                <a16:creationId xmlns:a16="http://schemas.microsoft.com/office/drawing/2014/main" id="{0F6AE609-1399-4A5D-AE35-060A3E7DC69A}"/>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799" name="AutoShape 8" descr="https://www.1st-art-gallery.com/thumbnail/185956/1/Jesus-And-The-Centurion.jpg">
            <a:extLst>
              <a:ext uri="{FF2B5EF4-FFF2-40B4-BE49-F238E27FC236}">
                <a16:creationId xmlns:a16="http://schemas.microsoft.com/office/drawing/2014/main" id="{E9EFA984-804B-4D91-856E-1D4193A5DCA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800" name="AutoShape 10" descr="https://www.1st-art-gallery.com/thumbnail/185956/1/Jesus-And-The-Centurion.jpg">
            <a:extLst>
              <a:ext uri="{FF2B5EF4-FFF2-40B4-BE49-F238E27FC236}">
                <a16:creationId xmlns:a16="http://schemas.microsoft.com/office/drawing/2014/main" id="{29DF5C74-856A-4CB6-9B49-2F6592A478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801" name="AutoShape 12" descr="https://www.1st-art-gallery.com/thumbnail/185956/1/Jesus-And-The-Centurion.jpg">
            <a:extLst>
              <a:ext uri="{FF2B5EF4-FFF2-40B4-BE49-F238E27FC236}">
                <a16:creationId xmlns:a16="http://schemas.microsoft.com/office/drawing/2014/main" id="{C158F85A-BEFB-49D4-9D0C-210FD2FFAE6A}"/>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3802" name="AutoShape 14" descr="Paolo Veronese (Caliari): Jesus and the Centurion">
            <a:hlinkClick r:id="rId3" tooltip="Paolo Veronese (Caliari) : Jesus and the Centurion"/>
            <a:extLst>
              <a:ext uri="{FF2B5EF4-FFF2-40B4-BE49-F238E27FC236}">
                <a16:creationId xmlns:a16="http://schemas.microsoft.com/office/drawing/2014/main" id="{379D1FB1-2EBA-49B8-8F2E-608EB4F0FED3}"/>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C4135397-586A-4F10-8441-40A5965BFF72}"/>
              </a:ext>
            </a:extLst>
          </p:cNvPr>
          <p:cNvSpPr txBox="1">
            <a:spLocks noChangeArrowheads="1"/>
          </p:cNvSpPr>
          <p:nvPr/>
        </p:nvSpPr>
        <p:spPr bwMode="auto">
          <a:xfrm>
            <a:off x="0" y="364315"/>
            <a:ext cx="12346003"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6600" b="0" i="0" u="none" strike="noStrike" kern="1200" cap="none" spc="0" normalizeH="0" baseline="0" noProof="0" dirty="0">
                <a:ln>
                  <a:noFill/>
                </a:ln>
                <a:solidFill>
                  <a:prstClr val="white"/>
                </a:solidFill>
                <a:effectLst/>
                <a:uLnTx/>
                <a:uFillTx/>
                <a:latin typeface="Helvetica Neue"/>
                <a:ea typeface="+mn-ea"/>
                <a:cs typeface="+mn-cs"/>
              </a:rPr>
              <a:t>How to talk to people…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FFC000"/>
                </a:solidFill>
                <a:effectLst/>
                <a:uLnTx/>
                <a:uFillTx/>
                <a:latin typeface="Helvetica Neue"/>
                <a:ea typeface="+mn-ea"/>
                <a:cs typeface="+mn-cs"/>
              </a:rPr>
              <a:t>Curiosity</a:t>
            </a:r>
            <a:r>
              <a:rPr kumimoji="0" lang="en-US" altLang="en-US" sz="4000" b="0" i="0" u="none" strike="noStrike" kern="1200" cap="none" spc="0" normalizeH="0" baseline="0" noProof="0" dirty="0">
                <a:ln>
                  <a:noFill/>
                </a:ln>
                <a:solidFill>
                  <a:prstClr val="white"/>
                </a:solidFill>
                <a:effectLst/>
                <a:uLnTx/>
                <a:uFillTx/>
                <a:latin typeface="Helvetica Neue"/>
                <a:ea typeface="+mn-ea"/>
                <a:cs typeface="+mn-cs"/>
              </a:rPr>
              <a:t> </a:t>
            </a:r>
            <a:r>
              <a:rPr kumimoji="0" lang="en-US" altLang="en-US" sz="3600" b="0" i="0" u="none" strike="noStrike" kern="1200" cap="none" spc="0" normalizeH="0" baseline="0" noProof="0" dirty="0">
                <a:ln>
                  <a:noFill/>
                </a:ln>
                <a:solidFill>
                  <a:prstClr val="white"/>
                </a:solidFill>
                <a:effectLst/>
                <a:uLnTx/>
                <a:uFillTx/>
                <a:latin typeface="Helvetica Neue"/>
                <a:ea typeface="+mn-ea"/>
                <a:cs typeface="+mn-cs"/>
              </a:rPr>
              <a:t>– “Let each one not look to her own interests…”</a:t>
            </a:r>
            <a:endParaRPr kumimoji="0" lang="en-US" alt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FFC000"/>
                </a:solidFill>
                <a:effectLst/>
                <a:uLnTx/>
                <a:uFillTx/>
                <a:latin typeface="Helvetica Neue"/>
                <a:ea typeface="+mn-ea"/>
                <a:cs typeface="+mn-cs"/>
              </a:rPr>
              <a:t>High Regard </a:t>
            </a:r>
            <a:r>
              <a:rPr kumimoji="0" lang="en-US" altLang="en-US" sz="3600" b="0" i="0" u="none" strike="noStrike" kern="1200" cap="none" spc="0" normalizeH="0" baseline="0" noProof="0" dirty="0">
                <a:ln>
                  <a:noFill/>
                </a:ln>
                <a:solidFill>
                  <a:prstClr val="white"/>
                </a:solidFill>
                <a:effectLst/>
                <a:uLnTx/>
                <a:uFillTx/>
                <a:latin typeface="Helvetica Neue"/>
                <a:ea typeface="+mn-ea"/>
                <a:cs typeface="+mn-cs"/>
              </a:rPr>
              <a:t>– “Consider others better than yourselves…”</a:t>
            </a:r>
            <a:endParaRPr kumimoji="0" lang="en-US" alt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FFC000"/>
                </a:solidFill>
                <a:effectLst/>
                <a:uLnTx/>
                <a:uFillTx/>
                <a:latin typeface="Helvetica Neue"/>
                <a:ea typeface="+mn-ea"/>
                <a:cs typeface="+mn-cs"/>
              </a:rPr>
              <a:t>Sharing</a:t>
            </a:r>
            <a:r>
              <a:rPr kumimoji="0" lang="en-US" altLang="en-US" sz="4000" b="0" i="0" u="none" strike="noStrike" kern="1200" cap="none" spc="0" normalizeH="0" baseline="0" noProof="0" dirty="0">
                <a:ln>
                  <a:noFill/>
                </a:ln>
                <a:solidFill>
                  <a:prstClr val="white"/>
                </a:solidFill>
                <a:effectLst/>
                <a:uLnTx/>
                <a:uFillTx/>
                <a:latin typeface="Helvetica Neue"/>
                <a:ea typeface="+mn-ea"/>
                <a:cs typeface="+mn-cs"/>
              </a:rPr>
              <a:t> </a:t>
            </a:r>
            <a:r>
              <a:rPr kumimoji="0" lang="en-US" altLang="en-US" sz="3600" b="0" i="0" u="none" strike="noStrike" kern="1200" cap="none" spc="0" normalizeH="0" baseline="0" noProof="0" dirty="0">
                <a:ln>
                  <a:noFill/>
                </a:ln>
                <a:solidFill>
                  <a:prstClr val="white"/>
                </a:solidFill>
                <a:effectLst/>
                <a:uLnTx/>
                <a:uFillTx/>
                <a:latin typeface="Helvetica Neue"/>
                <a:ea typeface="+mn-ea"/>
                <a:cs typeface="+mn-cs"/>
              </a:rPr>
              <a:t>– “We were pleased to share our very lives…”</a:t>
            </a:r>
            <a:endParaRPr kumimoji="0" lang="en-US" alt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srgbClr val="FFC000"/>
                </a:solidFill>
                <a:effectLst/>
                <a:uLnTx/>
                <a:uFillTx/>
                <a:latin typeface="Helvetica Neue"/>
                <a:ea typeface="+mn-ea"/>
                <a:cs typeface="+mn-cs"/>
              </a:rPr>
              <a:t>Investing</a:t>
            </a:r>
            <a:r>
              <a:rPr kumimoji="0" lang="en-US" altLang="en-US" sz="4000" b="0" i="0" u="none" strike="noStrike" kern="1200" cap="none" spc="0" normalizeH="0" baseline="0" noProof="0" dirty="0">
                <a:ln>
                  <a:noFill/>
                </a:ln>
                <a:solidFill>
                  <a:prstClr val="white"/>
                </a:solidFill>
                <a:effectLst/>
                <a:uLnTx/>
                <a:uFillTx/>
                <a:latin typeface="Helvetica Neue"/>
                <a:ea typeface="+mn-ea"/>
                <a:cs typeface="+mn-cs"/>
              </a:rPr>
              <a:t> </a:t>
            </a:r>
            <a:r>
              <a:rPr kumimoji="0" lang="en-US" altLang="en-US" sz="3600" b="0" i="0" u="none" strike="noStrike" kern="1200" cap="none" spc="0" normalizeH="0" baseline="0" noProof="0" dirty="0">
                <a:ln>
                  <a:noFill/>
                </a:ln>
                <a:solidFill>
                  <a:prstClr val="white"/>
                </a:solidFill>
                <a:effectLst/>
                <a:uLnTx/>
                <a:uFillTx/>
                <a:latin typeface="Helvetica Neue"/>
                <a:ea typeface="+mn-ea"/>
                <a:cs typeface="+mn-cs"/>
              </a:rPr>
              <a:t>– “Carry each other’s burdens..”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3600" b="0" i="0" u="none" strike="noStrike" kern="1200" cap="none" spc="0" normalizeH="0" baseline="0" noProof="0" dirty="0">
                <a:ln>
                  <a:noFill/>
                </a:ln>
                <a:solidFill>
                  <a:srgbClr val="ABDAFC">
                    <a:lumMod val="60000"/>
                    <a:lumOff val="40000"/>
                  </a:srgbClr>
                </a:solidFill>
                <a:effectLst/>
                <a:uLnTx/>
                <a:uFillTx/>
                <a:latin typeface="Helvetica Neue"/>
                <a:ea typeface="+mn-ea"/>
                <a:cs typeface="+mn-cs"/>
              </a:rPr>
              <a:t>                     </a:t>
            </a:r>
            <a:endParaRPr kumimoji="0" lang="en-US" altLang="en-US" sz="3600" b="0" i="1" u="none" strike="noStrike" kern="1200" cap="none" spc="0" normalizeH="0" baseline="0" noProof="0" dirty="0">
              <a:ln>
                <a:noFill/>
              </a:ln>
              <a:solidFill>
                <a:srgbClr val="ABDAFC">
                  <a:lumMod val="60000"/>
                  <a:lumOff val="40000"/>
                </a:srgbClr>
              </a:solidFill>
              <a:effectLst/>
              <a:uLnTx/>
              <a:uFillTx/>
              <a:latin typeface="Helvetica Neue"/>
              <a:ea typeface="+mn-ea"/>
              <a:cs typeface="+mn-cs"/>
            </a:endParaRPr>
          </a:p>
        </p:txBody>
      </p:sp>
    </p:spTree>
    <p:extLst>
      <p:ext uri="{BB962C8B-B14F-4D97-AF65-F5344CB8AC3E}">
        <p14:creationId xmlns:p14="http://schemas.microsoft.com/office/powerpoint/2010/main" val="29416783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dissolv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dissolve">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animEffect transition="in" filter="dissolve">
                                      <p:cBhvr>
                                        <p:cTn id="17" dur="500"/>
                                        <p:tgtEl>
                                          <p:spTgt spid="1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
                                            <p:txEl>
                                              <p:pRg st="4" end="4"/>
                                            </p:txEl>
                                          </p:spTgt>
                                        </p:tgtEl>
                                        <p:attrNameLst>
                                          <p:attrName>style.visibility</p:attrName>
                                        </p:attrNameLst>
                                      </p:cBhvr>
                                      <p:to>
                                        <p:strVal val="visible"/>
                                      </p:to>
                                    </p:set>
                                    <p:animEffect transition="in" filter="dissolve">
                                      <p:cBhvr>
                                        <p:cTn id="22" dur="500"/>
                                        <p:tgtEl>
                                          <p:spTgt spid="1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animEffect transition="in" filter="dissolve">
                                      <p:cBhvr>
                                        <p:cTn id="27" dur="500"/>
                                        <p:tgtEl>
                                          <p:spTgt spid="1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
                                            <p:txEl>
                                              <p:pRg st="7" end="7"/>
                                            </p:txEl>
                                          </p:spTgt>
                                        </p:tgtEl>
                                        <p:attrNameLst>
                                          <p:attrName>style.visibility</p:attrName>
                                        </p:attrNameLst>
                                      </p:cBhvr>
                                      <p:to>
                                        <p:strVal val="visible"/>
                                      </p:to>
                                    </p:set>
                                    <p:animEffect transition="in" filter="dissolve">
                                      <p:cBhvr>
                                        <p:cTn id="32" dur="500"/>
                                        <p:tgtEl>
                                          <p:spTgt spid="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6C7F1798-A6CB-4958-8720-C9BEA20ED994}"/>
              </a:ext>
            </a:extLst>
          </p:cNvPr>
          <p:cNvSpPr txBox="1"/>
          <p:nvPr/>
        </p:nvSpPr>
        <p:spPr>
          <a:xfrm>
            <a:off x="206946" y="176213"/>
            <a:ext cx="5991724" cy="69557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Helvetica Neue"/>
                <a:ea typeface="+mn-ea"/>
                <a:cs typeface="+mn-cs"/>
              </a:rPr>
              <a:t>…about Jesus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Be transparently Christian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Ask good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Really see and really hear them</a:t>
            </a: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noProof="0" dirty="0">
                <a:solidFill>
                  <a:prstClr val="white"/>
                </a:solidFill>
                <a:latin typeface="Helvetica Neue"/>
              </a:rPr>
              <a:t>Bring Christ in</a:t>
            </a:r>
            <a:endParaRPr kumimoji="0" lang="en-US" sz="48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E57AB">
                  <a:lumMod val="60000"/>
                  <a:lumOff val="40000"/>
                </a:srgbClr>
              </a:solidFill>
              <a:effectLst/>
              <a:uLnTx/>
              <a:uFillTx/>
              <a:latin typeface="Rockwell" panose="02060603020205020403"/>
              <a:ea typeface="+mn-ea"/>
              <a:cs typeface="+mn-cs"/>
            </a:endParaRPr>
          </a:p>
        </p:txBody>
      </p:sp>
      <p:pic>
        <p:nvPicPr>
          <p:cNvPr id="11" name="Picture 10">
            <a:extLst>
              <a:ext uri="{FF2B5EF4-FFF2-40B4-BE49-F238E27FC236}">
                <a16:creationId xmlns:a16="http://schemas.microsoft.com/office/drawing/2014/main" id="{E83440A2-853A-4996-A8BB-9B9374FD96B3}"/>
              </a:ext>
            </a:extLst>
          </p:cNvPr>
          <p:cNvPicPr>
            <a:picLocks noChangeAspect="1"/>
          </p:cNvPicPr>
          <p:nvPr/>
        </p:nvPicPr>
        <p:blipFill>
          <a:blip r:embed="rId4"/>
          <a:stretch>
            <a:fillRect/>
          </a:stretch>
        </p:blipFill>
        <p:spPr>
          <a:xfrm>
            <a:off x="6477705" y="833040"/>
            <a:ext cx="5303769" cy="5389084"/>
          </a:xfrm>
          <a:prstGeom prst="rect">
            <a:avLst/>
          </a:prstGeom>
        </p:spPr>
      </p:pic>
    </p:spTree>
    <p:extLst>
      <p:ext uri="{BB962C8B-B14F-4D97-AF65-F5344CB8AC3E}">
        <p14:creationId xmlns:p14="http://schemas.microsoft.com/office/powerpoint/2010/main" val="390641524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4" end="4"/>
                                            </p:txEl>
                                          </p:spTgt>
                                        </p:tgtEl>
                                        <p:attrNameLst>
                                          <p:attrName>style.visibility</p:attrName>
                                        </p:attrNameLst>
                                      </p:cBhvr>
                                      <p:to>
                                        <p:strVal val="visible"/>
                                      </p:to>
                                    </p:set>
                                    <p:animEffect transition="in" filter="fade">
                                      <p:cBhvr>
                                        <p:cTn id="17" dur="500"/>
                                        <p:tgtEl>
                                          <p:spTgt spid="1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6" end="6"/>
                                            </p:txEl>
                                          </p:spTgt>
                                        </p:tgtEl>
                                        <p:attrNameLst>
                                          <p:attrName>style.visibility</p:attrName>
                                        </p:attrNameLst>
                                      </p:cBhvr>
                                      <p:to>
                                        <p:strVal val="visible"/>
                                      </p:to>
                                    </p:set>
                                    <p:animEffect transition="in" filter="fade">
                                      <p:cBhvr>
                                        <p:cTn id="22" dur="500"/>
                                        <p:tgtEl>
                                          <p:spTgt spid="1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8" end="8"/>
                                            </p:txEl>
                                          </p:spTgt>
                                        </p:tgtEl>
                                        <p:attrNameLst>
                                          <p:attrName>style.visibility</p:attrName>
                                        </p:attrNameLst>
                                      </p:cBhvr>
                                      <p:to>
                                        <p:strVal val="visible"/>
                                      </p:to>
                                    </p:set>
                                    <p:animEffect transition="in" filter="fade">
                                      <p:cBhvr>
                                        <p:cTn id="27" dur="5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248283" y="367863"/>
            <a:ext cx="11943717" cy="6278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Where to start? How can we find ourselves in spiritual conversations?</a:t>
            </a:r>
            <a:endParaRPr kumimoji="0" lang="en-US" sz="20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Grice’s Maxims are a rule-based approach 	to 	conversation. Like the game of chess, if 	you don’t know the rules you can’t play. </a:t>
            </a:r>
            <a:endParaRPr kumimoji="0" lang="en-US" sz="16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Let’s consider the “relevancy maxim.”</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Because</a:t>
            </a:r>
            <a:r>
              <a:rPr kumimoji="0" lang="en-US" sz="4400" b="0" i="0" u="none" strike="noStrike" kern="1200" cap="none" spc="0" normalizeH="0" noProof="0" dirty="0">
                <a:ln>
                  <a:noFill/>
                </a:ln>
                <a:solidFill>
                  <a:prstClr val="white"/>
                </a:solidFill>
                <a:effectLst/>
                <a:uLnTx/>
                <a:uFillTx/>
                <a:latin typeface="Rockwell" panose="02060603020205020403"/>
                <a:ea typeface="+mn-ea"/>
                <a:cs typeface="+mn-cs"/>
              </a:rPr>
              <a:t> you can absolutely prepare 	these in advance of any conversation.</a:t>
            </a: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5F203A00-070E-4D89-8DBD-295B73A9E1A7}"/>
              </a:ext>
            </a:extLst>
          </p:cNvPr>
          <p:cNvSpPr/>
          <p:nvPr/>
        </p:nvSpPr>
        <p:spPr>
          <a:xfrm>
            <a:off x="1243584" y="576072"/>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“So…last time we talked you said something I can’t stop thinking about…”</a:t>
            </a:r>
          </a:p>
        </p:txBody>
      </p:sp>
      <p:sp>
        <p:nvSpPr>
          <p:cNvPr id="4" name="Oval 3">
            <a:extLst>
              <a:ext uri="{FF2B5EF4-FFF2-40B4-BE49-F238E27FC236}">
                <a16:creationId xmlns:a16="http://schemas.microsoft.com/office/drawing/2014/main" id="{675441EF-638E-4D42-8035-63266249CF34}"/>
              </a:ext>
            </a:extLst>
          </p:cNvPr>
          <p:cNvSpPr/>
          <p:nvPr/>
        </p:nvSpPr>
        <p:spPr>
          <a:xfrm>
            <a:off x="1243584" y="576072"/>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“So…I’m reading an incredible book…”</a:t>
            </a:r>
          </a:p>
        </p:txBody>
      </p:sp>
      <p:sp>
        <p:nvSpPr>
          <p:cNvPr id="5" name="Oval 4">
            <a:extLst>
              <a:ext uri="{FF2B5EF4-FFF2-40B4-BE49-F238E27FC236}">
                <a16:creationId xmlns:a16="http://schemas.microsoft.com/office/drawing/2014/main" id="{99AE12C0-B591-4593-BF37-A4455F3DFF2A}"/>
              </a:ext>
            </a:extLst>
          </p:cNvPr>
          <p:cNvSpPr/>
          <p:nvPr/>
        </p:nvSpPr>
        <p:spPr>
          <a:xfrm>
            <a:off x="1243584" y="576072"/>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“So…I noticed you were having a tough time of it the other day, and I wanted to encourage you somehow but I wasn’t sure…”</a:t>
            </a:r>
          </a:p>
        </p:txBody>
      </p:sp>
      <p:sp>
        <p:nvSpPr>
          <p:cNvPr id="7" name="Oval 6">
            <a:extLst>
              <a:ext uri="{FF2B5EF4-FFF2-40B4-BE49-F238E27FC236}">
                <a16:creationId xmlns:a16="http://schemas.microsoft.com/office/drawing/2014/main" id="{F98BBC00-1D34-463A-80E2-09F4B8B0DD42}"/>
              </a:ext>
            </a:extLst>
          </p:cNvPr>
          <p:cNvSpPr/>
          <p:nvPr/>
        </p:nvSpPr>
        <p:spPr>
          <a:xfrm>
            <a:off x="1232535" y="566928"/>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“So…I found myself praying for you the other night…”</a:t>
            </a:r>
          </a:p>
        </p:txBody>
      </p:sp>
      <p:sp>
        <p:nvSpPr>
          <p:cNvPr id="8" name="Oval 7">
            <a:extLst>
              <a:ext uri="{FF2B5EF4-FFF2-40B4-BE49-F238E27FC236}">
                <a16:creationId xmlns:a16="http://schemas.microsoft.com/office/drawing/2014/main" id="{285356C0-B51B-47F3-AA7A-B3673F2AD787}"/>
              </a:ext>
            </a:extLst>
          </p:cNvPr>
          <p:cNvSpPr/>
          <p:nvPr/>
        </p:nvSpPr>
        <p:spPr>
          <a:xfrm>
            <a:off x="1254633" y="566928"/>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“So…my pastor told this great story last Sunday…”</a:t>
            </a:r>
          </a:p>
        </p:txBody>
      </p:sp>
      <p:sp>
        <p:nvSpPr>
          <p:cNvPr id="9" name="Oval 8">
            <a:extLst>
              <a:ext uri="{FF2B5EF4-FFF2-40B4-BE49-F238E27FC236}">
                <a16:creationId xmlns:a16="http://schemas.microsoft.com/office/drawing/2014/main" id="{5C60C6BD-8D84-41C6-8C58-4A12E19D2E8B}"/>
              </a:ext>
            </a:extLst>
          </p:cNvPr>
          <p:cNvSpPr/>
          <p:nvPr/>
        </p:nvSpPr>
        <p:spPr>
          <a:xfrm>
            <a:off x="1243584" y="557784"/>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“So…I’ve got this song stuck in my head…you know how that happens…”</a:t>
            </a:r>
          </a:p>
        </p:txBody>
      </p:sp>
      <p:sp>
        <p:nvSpPr>
          <p:cNvPr id="11" name="Oval 10">
            <a:extLst>
              <a:ext uri="{FF2B5EF4-FFF2-40B4-BE49-F238E27FC236}">
                <a16:creationId xmlns:a16="http://schemas.microsoft.com/office/drawing/2014/main" id="{A96A38F4-6671-40E4-A5D5-3390D422719A}"/>
              </a:ext>
            </a:extLst>
          </p:cNvPr>
          <p:cNvSpPr/>
          <p:nvPr/>
        </p:nvSpPr>
        <p:spPr>
          <a:xfrm>
            <a:off x="1254633" y="566928"/>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“So…I stumbled across this amazing thing in my Bible this morning…”</a:t>
            </a:r>
          </a:p>
        </p:txBody>
      </p:sp>
      <p:sp>
        <p:nvSpPr>
          <p:cNvPr id="12" name="Oval 11">
            <a:extLst>
              <a:ext uri="{FF2B5EF4-FFF2-40B4-BE49-F238E27FC236}">
                <a16:creationId xmlns:a16="http://schemas.microsoft.com/office/drawing/2014/main" id="{B19C7F5D-B8E1-42E8-83FD-09FBABBAF4A5}"/>
              </a:ext>
            </a:extLst>
          </p:cNvPr>
          <p:cNvSpPr/>
          <p:nvPr/>
        </p:nvSpPr>
        <p:spPr>
          <a:xfrm>
            <a:off x="1243584" y="566928"/>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“So…here’s something I can’t believe we’ve never talked about…”</a:t>
            </a:r>
          </a:p>
        </p:txBody>
      </p:sp>
      <p:sp>
        <p:nvSpPr>
          <p:cNvPr id="13" name="Oval 12">
            <a:extLst>
              <a:ext uri="{FF2B5EF4-FFF2-40B4-BE49-F238E27FC236}">
                <a16:creationId xmlns:a16="http://schemas.microsoft.com/office/drawing/2014/main" id="{686C01E6-80A7-48C7-93C1-527245E1A8F6}"/>
              </a:ext>
            </a:extLst>
          </p:cNvPr>
          <p:cNvSpPr/>
          <p:nvPr/>
        </p:nvSpPr>
        <p:spPr>
          <a:xfrm>
            <a:off x="1229393" y="576072"/>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“You</a:t>
            </a:r>
            <a:r>
              <a:rPr kumimoji="0" lang="en-US" sz="4000" b="0" i="0" u="none" strike="noStrike" kern="1200" cap="none" spc="0" normalizeH="0" noProof="0" dirty="0">
                <a:ln>
                  <a:noFill/>
                </a:ln>
                <a:solidFill>
                  <a:prstClr val="white"/>
                </a:solidFill>
                <a:effectLst/>
                <a:uLnTx/>
                <a:uFillTx/>
                <a:latin typeface="Rockwell" panose="02060603020205020403"/>
                <a:ea typeface="+mn-ea"/>
                <a:cs typeface="+mn-cs"/>
              </a:rPr>
              <a:t> know what’s been on my mind a lot lately?”</a:t>
            </a: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00A6DF92-83F1-4FA6-9772-135D4D979678}"/>
              </a:ext>
            </a:extLst>
          </p:cNvPr>
          <p:cNvSpPr/>
          <p:nvPr/>
        </p:nvSpPr>
        <p:spPr>
          <a:xfrm>
            <a:off x="1243584" y="566928"/>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All these are real.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“Do you mind if I ask you something? Do you believe in God?”</a:t>
            </a:r>
          </a:p>
        </p:txBody>
      </p:sp>
    </p:spTree>
    <p:extLst>
      <p:ext uri="{BB962C8B-B14F-4D97-AF65-F5344CB8AC3E}">
        <p14:creationId xmlns:p14="http://schemas.microsoft.com/office/powerpoint/2010/main" val="7334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animBg="1"/>
      <p:bldP spid="5" grpId="0" animBg="1"/>
      <p:bldP spid="7" grpId="0" animBg="1"/>
      <p:bldP spid="8" grpId="0" animBg="1"/>
      <p:bldP spid="9" grpId="0" animBg="1"/>
      <p:bldP spid="11" grpId="0" animBg="1"/>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6C7F1798-A6CB-4958-8720-C9BEA20ED994}"/>
              </a:ext>
            </a:extLst>
          </p:cNvPr>
          <p:cNvSpPr txBox="1"/>
          <p:nvPr/>
        </p:nvSpPr>
        <p:spPr>
          <a:xfrm>
            <a:off x="206946" y="176213"/>
            <a:ext cx="5991724" cy="69557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Helvetica Neue"/>
                <a:ea typeface="+mn-ea"/>
                <a:cs typeface="+mn-cs"/>
              </a:rPr>
              <a:t>…about Jesus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Be transparently Christian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Ask good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Really see and really hear them</a:t>
            </a: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Helvetica Neue"/>
                <a:ea typeface="+mn-ea"/>
                <a:cs typeface="+mn-cs"/>
              </a:rPr>
              <a:t>Bring Christ 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E57AB">
                  <a:lumMod val="60000"/>
                  <a:lumOff val="40000"/>
                </a:srgbClr>
              </a:solidFill>
              <a:effectLst/>
              <a:uLnTx/>
              <a:uFillTx/>
              <a:latin typeface="Rockwell" panose="02060603020205020403"/>
              <a:ea typeface="+mn-ea"/>
              <a:cs typeface="+mn-cs"/>
            </a:endParaRPr>
          </a:p>
        </p:txBody>
      </p:sp>
      <p:pic>
        <p:nvPicPr>
          <p:cNvPr id="3" name="Picture 2">
            <a:extLst>
              <a:ext uri="{FF2B5EF4-FFF2-40B4-BE49-F238E27FC236}">
                <a16:creationId xmlns:a16="http://schemas.microsoft.com/office/drawing/2014/main" id="{E12C26AC-46A6-4916-AD5E-5584145C6C45}"/>
              </a:ext>
            </a:extLst>
          </p:cNvPr>
          <p:cNvPicPr>
            <a:picLocks noChangeAspect="1"/>
          </p:cNvPicPr>
          <p:nvPr/>
        </p:nvPicPr>
        <p:blipFill>
          <a:blip r:embed="rId4"/>
          <a:stretch>
            <a:fillRect/>
          </a:stretch>
        </p:blipFill>
        <p:spPr>
          <a:xfrm>
            <a:off x="6477705" y="833040"/>
            <a:ext cx="5303769" cy="5389084"/>
          </a:xfrm>
          <a:prstGeom prst="rect">
            <a:avLst/>
          </a:prstGeom>
        </p:spPr>
      </p:pic>
    </p:spTree>
    <p:extLst>
      <p:ext uri="{BB962C8B-B14F-4D97-AF65-F5344CB8AC3E}">
        <p14:creationId xmlns:p14="http://schemas.microsoft.com/office/powerpoint/2010/main" val="3597307380"/>
      </p:ext>
    </p:extLst>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235586" y="200007"/>
            <a:ext cx="11456878" cy="76636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We seek the wisdom and courage to ask powerful “backyard” questions.</a:t>
            </a:r>
            <a:endParaRPr kumimoji="0" lang="en-US" sz="2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“So how are you?…okay…so how </a:t>
            </a:r>
            <a:r>
              <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rPr>
              <a:t>are</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 you?”</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a:defRPr/>
            </a:pPr>
            <a:r>
              <a:rPr lang="en-US" sz="3200" dirty="0">
                <a:solidFill>
                  <a:prstClr val="white"/>
                </a:solidFill>
              </a:rPr>
              <a:t>“I bet there’s a story that makes this (anxiety, sadness, anger) makes sense?”</a:t>
            </a:r>
            <a:endParaRPr lang="en-US" sz="1600" dirty="0">
              <a:solidFill>
                <a:prstClr val="white"/>
              </a:solidFill>
            </a:endParaRPr>
          </a:p>
          <a:p>
            <a:pPr>
              <a:defRPr/>
            </a:pPr>
            <a:endParaRPr lang="en-US" sz="1600" dirty="0">
              <a:solidFill>
                <a:prstClr val="white"/>
              </a:solidFill>
            </a:endParaRPr>
          </a:p>
          <a:p>
            <a:pPr>
              <a:defRPr/>
            </a:pPr>
            <a:r>
              <a:rPr lang="en-US" sz="3200" dirty="0">
                <a:solidFill>
                  <a:prstClr val="white"/>
                </a:solidFill>
              </a:rPr>
              <a:t>“So you’re not in control of the things that matter most to you. What does that do to you?”</a:t>
            </a:r>
          </a:p>
          <a:p>
            <a:pPr>
              <a:defRPr/>
            </a:pPr>
            <a:endParaRPr lang="en-US" sz="2000" dirty="0">
              <a:solidFill>
                <a:prstClr val="white"/>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“What are you hoping for in life?...okay…so what if that never happens?” What makes life worth living?...okay…so what about when that’s gone?”</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30AC420E-3840-431C-8B02-E53648BB0A90}"/>
              </a:ext>
            </a:extLst>
          </p:cNvPr>
          <p:cNvSpPr/>
          <p:nvPr/>
        </p:nvSpPr>
        <p:spPr>
          <a:xfrm>
            <a:off x="948090" y="454726"/>
            <a:ext cx="1029582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And the home run is when the questions come back to us.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“Always be prepared to give an answer…”</a:t>
            </a:r>
            <a:endPar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4" name="Oval 3">
            <a:extLst>
              <a:ext uri="{FF2B5EF4-FFF2-40B4-BE49-F238E27FC236}">
                <a16:creationId xmlns:a16="http://schemas.microsoft.com/office/drawing/2014/main" id="{3218CC8D-67AE-45A1-A429-2C9F0FBCE7AF}"/>
              </a:ext>
            </a:extLst>
          </p:cNvPr>
          <p:cNvSpPr/>
          <p:nvPr/>
        </p:nvSpPr>
        <p:spPr>
          <a:xfrm>
            <a:off x="931063" y="-301733"/>
            <a:ext cx="11025351" cy="69052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a:solidFill>
                  <a:srgbClr val="002060"/>
                </a:solidFill>
              </a:rPr>
              <a:t>IVA</a:t>
            </a:r>
          </a:p>
          <a:p>
            <a:pPr algn="ctr"/>
            <a:endParaRPr lang="en-US" sz="1050" dirty="0"/>
          </a:p>
          <a:p>
            <a:pPr algn="ctr"/>
            <a:r>
              <a:rPr lang="en-US" sz="5400" dirty="0">
                <a:solidFill>
                  <a:srgbClr val="002060"/>
                </a:solidFill>
              </a:rPr>
              <a:t>Identify</a:t>
            </a:r>
          </a:p>
          <a:p>
            <a:pPr algn="ctr"/>
            <a:r>
              <a:rPr lang="en-US" sz="3600" dirty="0"/>
              <a:t>What feelings are present?</a:t>
            </a:r>
          </a:p>
          <a:p>
            <a:pPr algn="ctr"/>
            <a:endParaRPr lang="en-US" sz="1400" dirty="0"/>
          </a:p>
          <a:p>
            <a:pPr algn="ctr"/>
            <a:r>
              <a:rPr lang="en-US" sz="5400" dirty="0">
                <a:solidFill>
                  <a:srgbClr val="002060"/>
                </a:solidFill>
              </a:rPr>
              <a:t>Validate</a:t>
            </a:r>
          </a:p>
          <a:p>
            <a:pPr algn="ctr"/>
            <a:r>
              <a:rPr lang="en-US" sz="3600" dirty="0"/>
              <a:t>It’s only human to feel these things</a:t>
            </a:r>
          </a:p>
          <a:p>
            <a:pPr algn="ctr"/>
            <a:endParaRPr lang="en-US" sz="1400" dirty="0"/>
          </a:p>
          <a:p>
            <a:pPr algn="ctr"/>
            <a:r>
              <a:rPr lang="en-US" sz="5400" dirty="0">
                <a:solidFill>
                  <a:srgbClr val="002060"/>
                </a:solidFill>
              </a:rPr>
              <a:t>Align</a:t>
            </a:r>
          </a:p>
          <a:p>
            <a:pPr algn="ctr"/>
            <a:r>
              <a:rPr lang="en-US" sz="3600" dirty="0"/>
              <a:t>Now, What’s True?</a:t>
            </a:r>
          </a:p>
        </p:txBody>
      </p:sp>
    </p:spTree>
    <p:extLst>
      <p:ext uri="{BB962C8B-B14F-4D97-AF65-F5344CB8AC3E}">
        <p14:creationId xmlns:p14="http://schemas.microsoft.com/office/powerpoint/2010/main" val="388470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bg/>
                                          </p:spTgt>
                                        </p:tgtEl>
                                        <p:attrNameLst>
                                          <p:attrName>style.visibility</p:attrName>
                                        </p:attrNameLst>
                                      </p:cBhvr>
                                      <p:to>
                                        <p:strVal val="visible"/>
                                      </p:to>
                                    </p:set>
                                    <p:animEffect transition="in" filter="fade">
                                      <p:cBhvr>
                                        <p:cTn id="42" dur="500"/>
                                        <p:tgtEl>
                                          <p:spTgt spid="4">
                                            <p:bg/>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Effect transition="in" filter="fade">
                                      <p:cBhvr>
                                        <p:cTn id="47" dur="500"/>
                                        <p:tgtEl>
                                          <p:spTgt spid="4">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2" end="2"/>
                                            </p:txEl>
                                          </p:spTgt>
                                        </p:tgtEl>
                                        <p:attrNameLst>
                                          <p:attrName>style.visibility</p:attrName>
                                        </p:attrNameLst>
                                      </p:cBhvr>
                                      <p:to>
                                        <p:strVal val="visible"/>
                                      </p:to>
                                    </p:set>
                                    <p:animEffect transition="in" filter="fade">
                                      <p:cBhvr>
                                        <p:cTn id="52" dur="500"/>
                                        <p:tgtEl>
                                          <p:spTgt spid="4">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3" end="3"/>
                                            </p:txEl>
                                          </p:spTgt>
                                        </p:tgtEl>
                                        <p:attrNameLst>
                                          <p:attrName>style.visibility</p:attrName>
                                        </p:attrNameLst>
                                      </p:cBhvr>
                                      <p:to>
                                        <p:strVal val="visible"/>
                                      </p:to>
                                    </p:set>
                                    <p:animEffect transition="in" filter="fade">
                                      <p:cBhvr>
                                        <p:cTn id="57" dur="500"/>
                                        <p:tgtEl>
                                          <p:spTgt spid="4">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5" end="5"/>
                                            </p:txEl>
                                          </p:spTgt>
                                        </p:tgtEl>
                                        <p:attrNameLst>
                                          <p:attrName>style.visibility</p:attrName>
                                        </p:attrNameLst>
                                      </p:cBhvr>
                                      <p:to>
                                        <p:strVal val="visible"/>
                                      </p:to>
                                    </p:set>
                                    <p:animEffect transition="in" filter="fade">
                                      <p:cBhvr>
                                        <p:cTn id="62" dur="500"/>
                                        <p:tgtEl>
                                          <p:spTgt spid="4">
                                            <p:txEl>
                                              <p:pRg st="5" end="5"/>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Effect transition="in" filter="fade">
                                      <p:cBhvr>
                                        <p:cTn id="67" dur="500"/>
                                        <p:tgtEl>
                                          <p:spTgt spid="4">
                                            <p:txEl>
                                              <p:pRg st="6" end="6"/>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txEl>
                                              <p:pRg st="8" end="8"/>
                                            </p:txEl>
                                          </p:spTgt>
                                        </p:tgtEl>
                                        <p:attrNameLst>
                                          <p:attrName>style.visibility</p:attrName>
                                        </p:attrNameLst>
                                      </p:cBhvr>
                                      <p:to>
                                        <p:strVal val="visible"/>
                                      </p:to>
                                    </p:set>
                                    <p:animEffect transition="in" filter="fade">
                                      <p:cBhvr>
                                        <p:cTn id="72" dur="500"/>
                                        <p:tgtEl>
                                          <p:spTgt spid="4">
                                            <p:txEl>
                                              <p:pRg st="8" end="8"/>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xEl>
                                              <p:pRg st="9" end="9"/>
                                            </p:txEl>
                                          </p:spTgt>
                                        </p:tgtEl>
                                        <p:attrNameLst>
                                          <p:attrName>style.visibility</p:attrName>
                                        </p:attrNameLst>
                                      </p:cBhvr>
                                      <p:to>
                                        <p:strVal val="visible"/>
                                      </p:to>
                                    </p:set>
                                    <p:animEffect transition="in" filter="fade">
                                      <p:cBhvr>
                                        <p:cTn id="7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4"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6C7F1798-A6CB-4958-8720-C9BEA20ED994}"/>
              </a:ext>
            </a:extLst>
          </p:cNvPr>
          <p:cNvSpPr txBox="1"/>
          <p:nvPr/>
        </p:nvSpPr>
        <p:spPr>
          <a:xfrm>
            <a:off x="206946" y="176213"/>
            <a:ext cx="5991724" cy="69557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Helvetica Neue"/>
                <a:ea typeface="+mn-ea"/>
                <a:cs typeface="+mn-cs"/>
              </a:rPr>
              <a:t>…about Jesus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Be transparently Christian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Ask good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Really see and really hear them</a:t>
            </a: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noProof="0" dirty="0">
                <a:solidFill>
                  <a:prstClr val="white"/>
                </a:solidFill>
                <a:latin typeface="Helvetica Neue"/>
              </a:rPr>
              <a:t>Bring Christ in</a:t>
            </a:r>
            <a:endParaRPr kumimoji="0" lang="en-US" sz="48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E57AB">
                  <a:lumMod val="60000"/>
                  <a:lumOff val="40000"/>
                </a:srgbClr>
              </a:solidFill>
              <a:effectLst/>
              <a:uLnTx/>
              <a:uFillTx/>
              <a:latin typeface="Rockwell" panose="02060603020205020403"/>
              <a:ea typeface="+mn-ea"/>
              <a:cs typeface="+mn-cs"/>
            </a:endParaRPr>
          </a:p>
        </p:txBody>
      </p:sp>
      <p:pic>
        <p:nvPicPr>
          <p:cNvPr id="11" name="Picture 10">
            <a:extLst>
              <a:ext uri="{FF2B5EF4-FFF2-40B4-BE49-F238E27FC236}">
                <a16:creationId xmlns:a16="http://schemas.microsoft.com/office/drawing/2014/main" id="{50791C85-030B-4080-9439-0EB2D1465DA8}"/>
              </a:ext>
            </a:extLst>
          </p:cNvPr>
          <p:cNvPicPr>
            <a:picLocks noChangeAspect="1"/>
          </p:cNvPicPr>
          <p:nvPr/>
        </p:nvPicPr>
        <p:blipFill>
          <a:blip r:embed="rId4"/>
          <a:stretch>
            <a:fillRect/>
          </a:stretch>
        </p:blipFill>
        <p:spPr>
          <a:xfrm>
            <a:off x="6477705" y="833040"/>
            <a:ext cx="5303769" cy="5389084"/>
          </a:xfrm>
          <a:prstGeom prst="rect">
            <a:avLst/>
          </a:prstGeom>
        </p:spPr>
      </p:pic>
    </p:spTree>
    <p:extLst>
      <p:ext uri="{BB962C8B-B14F-4D97-AF65-F5344CB8AC3E}">
        <p14:creationId xmlns:p14="http://schemas.microsoft.com/office/powerpoint/2010/main" val="1832408345"/>
      </p:ext>
    </p:extLst>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576626" y="237714"/>
            <a:ext cx="11456878" cy="65248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“Professor Paustian, I remember one thing from IPC” (interpersonal communication class)…</a:t>
            </a:r>
            <a:endParaRPr kumimoji="0" lang="en-US" sz="48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r>
              <a:rPr kumimoji="0" lang="en-US" sz="6600" b="0" i="0" u="none" strike="noStrike" kern="1200" cap="none" spc="0" normalizeH="0" baseline="0" noProof="0" dirty="0">
                <a:ln>
                  <a:noFill/>
                </a:ln>
                <a:solidFill>
                  <a:prstClr val="white"/>
                </a:solidFill>
                <a:effectLst/>
                <a:uLnTx/>
                <a:uFillTx/>
                <a:latin typeface="Rockwell" panose="02060603020205020403"/>
                <a:ea typeface="+mn-ea"/>
                <a:cs typeface="+mn-cs"/>
              </a:rPr>
              <a:t>Seek first to understand, 	then, </a:t>
            </a:r>
            <a:r>
              <a:rPr kumimoji="0" lang="en-US" sz="6600" b="0" i="1" u="none" strike="noStrike" kern="1200" cap="none" spc="0" normalizeH="0" baseline="0" noProof="0" dirty="0">
                <a:ln>
                  <a:noFill/>
                </a:ln>
                <a:solidFill>
                  <a:prstClr val="white"/>
                </a:solidFill>
                <a:effectLst/>
                <a:uLnTx/>
                <a:uFillTx/>
                <a:latin typeface="Rockwell" panose="02060603020205020403"/>
                <a:ea typeface="+mn-ea"/>
                <a:cs typeface="+mn-cs"/>
              </a:rPr>
              <a:t>and only then</a:t>
            </a:r>
            <a:r>
              <a:rPr kumimoji="0" lang="en-US" sz="6600" b="0" i="0" u="none" strike="noStrike" kern="1200" cap="none" spc="0" normalizeH="0" baseline="0" noProof="0" dirty="0">
                <a:ln>
                  <a:noFill/>
                </a:ln>
                <a:solidFill>
                  <a:prstClr val="white"/>
                </a:solidFill>
                <a:effectLst/>
                <a:uLnTx/>
                <a:uFillTx/>
                <a:latin typeface="Rockwell" panose="02060603020205020403"/>
                <a:ea typeface="+mn-ea"/>
                <a:cs typeface="+mn-cs"/>
              </a:rPr>
              <a:t>, to be 	understood. </a:t>
            </a: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97059D75-AEF0-47CD-AB24-4C168F67DBF0}"/>
              </a:ext>
            </a:extLst>
          </p:cNvPr>
          <p:cNvSpPr/>
          <p:nvPr/>
        </p:nvSpPr>
        <p:spPr>
          <a:xfrm>
            <a:off x="1322023" y="785273"/>
            <a:ext cx="9829800" cy="56784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Consider the huge degree to which </a:t>
            </a: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the pressure is off!</a:t>
            </a:r>
          </a:p>
        </p:txBody>
      </p:sp>
    </p:spTree>
    <p:extLst>
      <p:ext uri="{BB962C8B-B14F-4D97-AF65-F5344CB8AC3E}">
        <p14:creationId xmlns:p14="http://schemas.microsoft.com/office/powerpoint/2010/main" val="292634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576626" y="152873"/>
            <a:ext cx="11456878" cy="75097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“Religion is a crutch for the weak”</a:t>
            </a:r>
            <a:endParaRPr kumimoji="0" lang="en-US" sz="28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ABDAFC"/>
                </a:solidFill>
                <a:effectLst/>
                <a:uLnTx/>
                <a:uFillTx/>
                <a:latin typeface="Rockwell" panose="02060603020205020403"/>
                <a:ea typeface="+mn-ea"/>
                <a:cs typeface="+mn-cs"/>
              </a:rPr>
              <a:t>Active listening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Brief content paraphrases: “So you’re saying…”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Reflection of feeling: “You seem…”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Open questions: “Help me understand this…”</a:t>
            </a: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srgbClr val="2A5B7F">
                    <a:lumMod val="40000"/>
                    <a:lumOff val="60000"/>
                  </a:srgbClr>
                </a:solidFill>
                <a:effectLst/>
                <a:uLnTx/>
                <a:uFillTx/>
                <a:latin typeface="Rockwell" panose="02060603020205020403"/>
                <a:ea typeface="+mn-ea"/>
                <a:cs typeface="+mn-cs"/>
              </a:rPr>
              <a:t>What do you mean 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2A5B7F">
                    <a:lumMod val="40000"/>
                    <a:lumOff val="60000"/>
                  </a:srgbClr>
                </a:solidFill>
                <a:effectLst/>
                <a:uLnTx/>
                <a:uFillTx/>
                <a:latin typeface="Rockwell" panose="02060603020205020403"/>
                <a:ea typeface="+mn-ea"/>
                <a:cs typeface="+mn-cs"/>
              </a:rPr>
              <a:t>	How have you come to think that’s true?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2A5B7F">
                    <a:lumMod val="40000"/>
                    <a:lumOff val="60000"/>
                  </a:srgbClr>
                </a:solidFill>
                <a:effectLst/>
                <a:uLnTx/>
                <a:uFillTx/>
                <a:latin typeface="Rockwell" panose="02060603020205020403"/>
                <a:ea typeface="+mn-ea"/>
                <a:cs typeface="+mn-cs"/>
              </a:rPr>
              <a:t>	</a:t>
            </a:r>
            <a:r>
              <a:rPr kumimoji="0" lang="en-US" sz="3200" b="0" i="0" u="none" kern="1200" cap="none" spc="0" normalizeH="0" baseline="0" noProof="0" dirty="0">
                <a:ln>
                  <a:noFill/>
                </a:ln>
                <a:solidFill>
                  <a:srgbClr val="2A5B7F">
                    <a:lumMod val="40000"/>
                    <a:lumOff val="60000"/>
                  </a:srgbClr>
                </a:solidFill>
                <a:effectLst/>
                <a:uLnTx/>
                <a:uFillTx/>
                <a:latin typeface="Rockwell" panose="02060603020205020403"/>
                <a:ea typeface="+mn-ea"/>
                <a:cs typeface="+mn-cs"/>
              </a:rPr>
              <a:t>Have you considered…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a:t>
            </a:r>
            <a:endPar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58E5A06C-E8A0-4F89-80A2-201646022924}"/>
              </a:ext>
            </a:extLst>
          </p:cNvPr>
          <p:cNvSpPr/>
          <p:nvPr/>
        </p:nvSpPr>
        <p:spPr>
          <a:xfrm>
            <a:off x="2188029" y="658586"/>
            <a:ext cx="7456714" cy="55408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“The church is full of hypocrites.”</a:t>
            </a:r>
          </a:p>
          <a:p>
            <a:pPr algn="ctr"/>
            <a:endParaRPr lang="en-US" sz="4000" dirty="0"/>
          </a:p>
          <a:p>
            <a:pPr algn="ctr"/>
            <a:r>
              <a:rPr lang="en-US" sz="4000" dirty="0"/>
              <a:t>And you say?</a:t>
            </a:r>
          </a:p>
        </p:txBody>
      </p:sp>
    </p:spTree>
    <p:extLst>
      <p:ext uri="{BB962C8B-B14F-4D97-AF65-F5344CB8AC3E}">
        <p14:creationId xmlns:p14="http://schemas.microsoft.com/office/powerpoint/2010/main" val="13096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0" end="10"/>
                                            </p:txEl>
                                          </p:spTgt>
                                        </p:tgtEl>
                                        <p:attrNameLst>
                                          <p:attrName>style.visibility</p:attrName>
                                        </p:attrNameLst>
                                      </p:cBhvr>
                                      <p:to>
                                        <p:strVal val="visible"/>
                                      </p:to>
                                    </p:set>
                                    <p:animEffect transition="in" filter="fade">
                                      <p:cBhvr>
                                        <p:cTn id="32" dur="500"/>
                                        <p:tgtEl>
                                          <p:spTgt spid="2">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fade">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fade">
                                      <p:cBhvr>
                                        <p:cTn id="42" dur="500"/>
                                        <p:tgtEl>
                                          <p:spTgt spid="2">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14" end="14"/>
                                            </p:txEl>
                                          </p:spTgt>
                                        </p:tgtEl>
                                        <p:attrNameLst>
                                          <p:attrName>style.visibility</p:attrName>
                                        </p:attrNameLst>
                                      </p:cBhvr>
                                      <p:to>
                                        <p:strVal val="visible"/>
                                      </p:to>
                                    </p:set>
                                    <p:animEffect transition="in" filter="fade">
                                      <p:cBhvr>
                                        <p:cTn id="47" dur="500"/>
                                        <p:tgtEl>
                                          <p:spTgt spid="2">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6C7F1798-A6CB-4958-8720-C9BEA20ED994}"/>
              </a:ext>
            </a:extLst>
          </p:cNvPr>
          <p:cNvSpPr txBox="1"/>
          <p:nvPr/>
        </p:nvSpPr>
        <p:spPr>
          <a:xfrm>
            <a:off x="206946" y="176213"/>
            <a:ext cx="5991724" cy="69557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Helvetica Neue"/>
                <a:ea typeface="+mn-ea"/>
                <a:cs typeface="+mn-cs"/>
              </a:rPr>
              <a:t>…about Jesus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Be transparently Christian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Ask good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Helvetica Neue"/>
                <a:ea typeface="+mn-ea"/>
                <a:cs typeface="+mn-cs"/>
              </a:rPr>
              <a:t>Really see and really hear them</a:t>
            </a:r>
            <a:endParaRPr kumimoji="0" lang="en-US" sz="2000" b="0" i="0" u="none" strike="noStrike" kern="1200" cap="none" spc="0" normalizeH="0" baseline="0" noProof="0" dirty="0">
              <a:ln>
                <a:noFill/>
              </a:ln>
              <a:solidFill>
                <a:srgbClr val="FFC000"/>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Helvetica Neue"/>
                <a:ea typeface="+mn-ea"/>
                <a:cs typeface="+mn-cs"/>
              </a:rPr>
              <a:t>Bring Christ in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CE57AB">
                  <a:lumMod val="60000"/>
                  <a:lumOff val="40000"/>
                </a:srgbClr>
              </a:solidFill>
              <a:effectLst/>
              <a:uLnTx/>
              <a:uFillTx/>
              <a:latin typeface="Rockwell" panose="02060603020205020403"/>
              <a:ea typeface="+mn-ea"/>
              <a:cs typeface="+mn-cs"/>
            </a:endParaRPr>
          </a:p>
        </p:txBody>
      </p:sp>
      <p:pic>
        <p:nvPicPr>
          <p:cNvPr id="4" name="Picture 3">
            <a:extLst>
              <a:ext uri="{FF2B5EF4-FFF2-40B4-BE49-F238E27FC236}">
                <a16:creationId xmlns:a16="http://schemas.microsoft.com/office/drawing/2014/main" id="{F8680E34-5C14-4059-BB7A-EB56858B08FF}"/>
              </a:ext>
            </a:extLst>
          </p:cNvPr>
          <p:cNvPicPr>
            <a:picLocks noChangeAspect="1"/>
          </p:cNvPicPr>
          <p:nvPr/>
        </p:nvPicPr>
        <p:blipFill>
          <a:blip r:embed="rId4"/>
          <a:stretch>
            <a:fillRect/>
          </a:stretch>
        </p:blipFill>
        <p:spPr>
          <a:xfrm>
            <a:off x="6448062" y="649675"/>
            <a:ext cx="5743938" cy="5558649"/>
          </a:xfrm>
          <a:prstGeom prst="rect">
            <a:avLst/>
          </a:prstGeom>
        </p:spPr>
      </p:pic>
    </p:spTree>
    <p:extLst>
      <p:ext uri="{BB962C8B-B14F-4D97-AF65-F5344CB8AC3E}">
        <p14:creationId xmlns:p14="http://schemas.microsoft.com/office/powerpoint/2010/main" val="765541189"/>
      </p:ext>
    </p:extLst>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281836" y="3761393"/>
            <a:ext cx="11468730"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entury Gothic" panose="020B0502020202020204"/>
                <a:ea typeface="+mn-ea"/>
                <a:cs typeface="+mn-cs"/>
              </a:rPr>
              <a:t>You speak in such a way that although the skeptic may not believe a word of it, they will understand why a person could at least begin to want it to be true.</a:t>
            </a:r>
          </a:p>
        </p:txBody>
      </p:sp>
    </p:spTree>
    <p:extLst>
      <p:ext uri="{BB962C8B-B14F-4D97-AF65-F5344CB8AC3E}">
        <p14:creationId xmlns:p14="http://schemas.microsoft.com/office/powerpoint/2010/main" val="1814048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250521" y="3711290"/>
            <a:ext cx="10409484"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The point is not to win arguments or prove Christian truth, only to  once shake their confidence in their patterns of resistance…</a:t>
            </a:r>
          </a:p>
        </p:txBody>
      </p:sp>
    </p:spTree>
    <p:extLst>
      <p:ext uri="{BB962C8B-B14F-4D97-AF65-F5344CB8AC3E}">
        <p14:creationId xmlns:p14="http://schemas.microsoft.com/office/powerpoint/2010/main" val="23002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7" name="TextBox 6"/>
          <p:cNvSpPr txBox="1"/>
          <p:nvPr/>
        </p:nvSpPr>
        <p:spPr>
          <a:xfrm>
            <a:off x="175364" y="3711289"/>
            <a:ext cx="10947747"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entury Gothic" panose="020B0502020202020204"/>
                <a:ea typeface="+mn-ea"/>
                <a:cs typeface="+mn-cs"/>
              </a:rPr>
              <a:t>…that the Word of God and the story of Christ should gain entrance in a person’s mind so that the Spirit might do what only he can.</a:t>
            </a:r>
          </a:p>
        </p:txBody>
      </p:sp>
    </p:spTree>
    <p:extLst>
      <p:ext uri="{BB962C8B-B14F-4D97-AF65-F5344CB8AC3E}">
        <p14:creationId xmlns:p14="http://schemas.microsoft.com/office/powerpoint/2010/main" val="142583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5" name="Right Arrow 4"/>
          <p:cNvSpPr/>
          <p:nvPr/>
        </p:nvSpPr>
        <p:spPr>
          <a:xfrm>
            <a:off x="3847235" y="1579045"/>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ight Arrow 5"/>
          <p:cNvSpPr/>
          <p:nvPr/>
        </p:nvSpPr>
        <p:spPr>
          <a:xfrm>
            <a:off x="7949361" y="1638726"/>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1095227" y="4294795"/>
            <a:ext cx="983553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entury Gothic" panose="020B0502020202020204"/>
                <a:ea typeface="+mn-ea"/>
                <a:cs typeface="+mn-cs"/>
              </a:rPr>
              <a:t>Let’s unpack that middle piece some more.</a:t>
            </a: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4594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B43F5E3-ECFB-4895-89CD-E2B651E9C48A}"/>
              </a:ext>
            </a:extLst>
          </p:cNvPr>
          <p:cNvSpPr txBox="1"/>
          <p:nvPr/>
        </p:nvSpPr>
        <p:spPr>
          <a:xfrm>
            <a:off x="155276" y="228123"/>
            <a:ext cx="11749178" cy="60631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What is a “Defeater?”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C000"/>
                </a:solidFill>
                <a:effectLst/>
                <a:uLnTx/>
                <a:uFillTx/>
                <a:latin typeface="Rockwell" panose="02060603020205020403"/>
                <a:ea typeface="+mn-ea"/>
                <a:cs typeface="+mn-cs"/>
              </a:rPr>
              <a:t>A defeater is a thought in someone’s head that, if true, Christ, as Scripture reveals him, cannot be. It often has a taken-for-granted quality. It feels self-evidently true. And it may, for the person, go mostly unexamined.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rPr>
              <a:t>If it were true that a loving God could not send someone to hell, then Christian truth itself is cancelled.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Note how these vary for different places and times.</a:t>
            </a:r>
            <a:endParaRPr kumimoji="0" lang="en-US" sz="3600" b="0" i="0" u="none" strike="noStrike" kern="1200" cap="none" spc="0" normalizeH="0" baseline="0" noProof="0" dirty="0">
              <a:ln>
                <a:noFill/>
              </a:ln>
              <a:solidFill>
                <a:srgbClr val="FFC000"/>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EF4ED53D-9871-4D17-BE82-EB30360CE9FE}"/>
              </a:ext>
            </a:extLst>
          </p:cNvPr>
          <p:cNvSpPr/>
          <p:nvPr/>
        </p:nvSpPr>
        <p:spPr>
          <a:xfrm>
            <a:off x="1513490" y="293813"/>
            <a:ext cx="8355724" cy="6316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If Belief A is true, then Belief B does not need to be considered.</a:t>
            </a:r>
          </a:p>
          <a:p>
            <a:pPr algn="ctr"/>
            <a:endParaRPr lang="en-US" sz="3600" dirty="0"/>
          </a:p>
          <a:p>
            <a:pPr algn="ctr"/>
            <a:r>
              <a:rPr lang="en-US" sz="3600" dirty="0"/>
              <a:t>If a loving God could never allow evil and suffering, then one need not give Jesus another thought.</a:t>
            </a:r>
          </a:p>
        </p:txBody>
      </p:sp>
    </p:spTree>
    <p:extLst>
      <p:ext uri="{BB962C8B-B14F-4D97-AF65-F5344CB8AC3E}">
        <p14:creationId xmlns:p14="http://schemas.microsoft.com/office/powerpoint/2010/main" val="68164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bg/>
                                          </p:spTgt>
                                        </p:tgtEl>
                                        <p:attrNameLst>
                                          <p:attrName>style.visibility</p:attrName>
                                        </p:attrNameLst>
                                      </p:cBhvr>
                                      <p:to>
                                        <p:strVal val="visible"/>
                                      </p:to>
                                    </p:set>
                                    <p:animEffect transition="in" filter="fade">
                                      <p:cBhvr>
                                        <p:cTn id="27" dur="500"/>
                                        <p:tgtEl>
                                          <p:spTgt spid="3">
                                            <p:bg/>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2895" y="1236196"/>
            <a:ext cx="11818550"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1</a:t>
            </a:r>
            <a:r>
              <a:rPr kumimoji="0" lang="en-US" sz="3600" b="0" i="0" u="none" strike="noStrike" kern="1200" cap="none" spc="0" normalizeH="0" baseline="0" noProof="0" dirty="0">
                <a:ln>
                  <a:noFill/>
                </a:ln>
                <a:solidFill>
                  <a:prstClr val="white"/>
                </a:solidFill>
                <a:effectLst/>
                <a:uLnTx/>
                <a:uFillTx/>
                <a:latin typeface="Helvetica Neue"/>
                <a:ea typeface="+mn-ea"/>
                <a:cs typeface="+mn-cs"/>
              </a:rPr>
              <a:t>By the humility and gentleness of Christ, I appeal to you….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30000" noProof="0" dirty="0">
              <a:ln>
                <a:noFill/>
              </a:ln>
              <a:solidFill>
                <a:prstClr val="white"/>
              </a:solidFill>
              <a:effectLst/>
              <a:uLnTx/>
              <a:uFillTx/>
              <a:latin typeface="Helvetica Neu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3 </a:t>
            </a:r>
            <a:r>
              <a:rPr kumimoji="0" lang="en-US" sz="3600" b="0" i="0" u="none" strike="noStrike" kern="1200" cap="none" spc="0" normalizeH="0" baseline="0" noProof="0" dirty="0">
                <a:ln>
                  <a:noFill/>
                </a:ln>
                <a:solidFill>
                  <a:prstClr val="white"/>
                </a:solidFill>
                <a:effectLst/>
                <a:uLnTx/>
                <a:uFillTx/>
                <a:latin typeface="Helvetica Neue"/>
                <a:ea typeface="+mn-ea"/>
                <a:cs typeface="+mn-cs"/>
              </a:rPr>
              <a:t>For though we live in the world, we do not wage war as the world does. </a:t>
            </a:r>
            <a:r>
              <a:rPr kumimoji="0" lang="en-US" sz="36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4 </a:t>
            </a:r>
            <a:r>
              <a:rPr kumimoji="0" lang="en-US" sz="3600" b="0" i="0" u="none" strike="noStrike" kern="1200" cap="none" spc="0" normalizeH="0" baseline="0" noProof="0" dirty="0">
                <a:ln>
                  <a:noFill/>
                </a:ln>
                <a:solidFill>
                  <a:prstClr val="white"/>
                </a:solidFill>
                <a:effectLst/>
                <a:uLnTx/>
                <a:uFillTx/>
                <a:latin typeface="Helvetica Neue"/>
                <a:ea typeface="+mn-ea"/>
                <a:cs typeface="+mn-cs"/>
              </a:rPr>
              <a:t>The weapons we fight with are not the weapons of the world. On the contrary, they have divine power to demolish strongholds. </a:t>
            </a:r>
            <a:r>
              <a:rPr kumimoji="0" lang="en-US" sz="36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5 </a:t>
            </a:r>
            <a:r>
              <a:rPr kumimoji="0" lang="en-US" sz="3600" b="0" i="0" u="none" strike="noStrike" kern="1200" cap="none" spc="0" normalizeH="0" baseline="0" noProof="0" dirty="0">
                <a:ln>
                  <a:noFill/>
                </a:ln>
                <a:solidFill>
                  <a:prstClr val="white"/>
                </a:solidFill>
                <a:effectLst/>
                <a:uLnTx/>
                <a:uFillTx/>
                <a:latin typeface="Helvetica Neue"/>
                <a:ea typeface="+mn-ea"/>
                <a:cs typeface="+mn-cs"/>
              </a:rPr>
              <a:t>We demolish arguments and every pretension that sets itself up against the knowledge of God, and we take captive every thought to make it obedient to Christ.</a:t>
            </a:r>
            <a:endPar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TextBox 2"/>
          <p:cNvSpPr txBox="1"/>
          <p:nvPr/>
        </p:nvSpPr>
        <p:spPr>
          <a:xfrm>
            <a:off x="314310" y="174159"/>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2 Corinthians 10</a:t>
            </a:r>
          </a:p>
        </p:txBody>
      </p:sp>
    </p:spTree>
    <p:extLst>
      <p:ext uri="{BB962C8B-B14F-4D97-AF65-F5344CB8AC3E}">
        <p14:creationId xmlns:p14="http://schemas.microsoft.com/office/powerpoint/2010/main" val="172975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55418" y="274290"/>
            <a:ext cx="11921837" cy="63094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Greg Koukl’s, </a:t>
            </a:r>
            <a:r>
              <a:rPr kumimoji="0" lang="en-US" sz="4800" b="0" i="1" u="none" strike="noStrike" kern="1200" cap="none" spc="0" normalizeH="0" baseline="0" noProof="0" dirty="0">
                <a:ln>
                  <a:noFill/>
                </a:ln>
                <a:solidFill>
                  <a:srgbClr val="FFC000"/>
                </a:solidFill>
                <a:effectLst/>
                <a:uLnTx/>
                <a:uFillTx/>
                <a:latin typeface="Rockwell" panose="02060603020205020403"/>
                <a:ea typeface="+mn-ea"/>
                <a:cs typeface="+mn-cs"/>
              </a:rPr>
              <a:t>Tactics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rPr>
              <a:t>	</a:t>
            </a: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How the ambassador for Christ can remain non-	adversarial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	How any Christian can begin to do apologetics 	today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	How to drain most of the anxiety out of the 	situation</a:t>
            </a:r>
            <a:endParaRPr kumimoji="0" lang="en-US" sz="4400" b="0" i="1"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32104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386499" y="0"/>
            <a:ext cx="11114203" cy="75405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C000"/>
                </a:solidFill>
                <a:effectLst/>
                <a:uLnTx/>
                <a:uFillTx/>
                <a:latin typeface="Rockwell" panose="02060603020205020403"/>
                <a:ea typeface="+mn-ea"/>
                <a:cs typeface="+mn-cs"/>
              </a:rPr>
              <a:t>Greg Koukl’s, “Columbo” Approach</a:t>
            </a:r>
            <a:endParaRPr kumimoji="0" lang="en-US" sz="24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rPr>
              <a:t>	</a:t>
            </a:r>
            <a:r>
              <a:rPr kumimoji="0" lang="en-US" sz="2800" b="0" i="1" u="none" strike="noStrike" kern="1200" cap="none" spc="0" normalizeH="0" baseline="0" noProof="0" dirty="0">
                <a:ln>
                  <a:noFill/>
                </a:ln>
                <a:solidFill>
                  <a:prstClr val="white"/>
                </a:solidFill>
                <a:effectLst/>
                <a:uLnTx/>
                <a:uFillTx/>
                <a:latin typeface="Rockwell" panose="02060603020205020403"/>
                <a:ea typeface="+mn-ea"/>
                <a:cs typeface="+mn-cs"/>
              </a:rPr>
              <a:t>You might remember the rumpled detective from the old 	television show. He asked a ton of questions, typically, “There’s 	something I still don’t understand. 	Can you help me?” </a:t>
            </a:r>
            <a:endParaRPr kumimoji="0" lang="en-US" sz="24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Rockwell" panose="02060603020205020403"/>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Rockwell" panose="02060603020205020403"/>
                <a:ea typeface="+mn-ea"/>
                <a:cs typeface="+mn-cs"/>
              </a:rPr>
              <a:t>	Here’s the big idea. We can stay in these first two modes as long 	as we like, resolving simply to understand (not to mention, 	buying time). We don’t let a hostile skeptic turn the tables.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514350" marR="0" lvl="0" indent="-514350" algn="l" defTabSz="914400" rtl="0" eaLnBrk="1" fontAlgn="auto" latinLnBrk="0" hangingPunct="1">
              <a:lnSpc>
                <a:spcPct val="100000"/>
              </a:lnSpc>
              <a:spcBef>
                <a:spcPts val="0"/>
              </a:spcBef>
              <a:spcAft>
                <a:spcPts val="0"/>
              </a:spcAft>
              <a:buClrTx/>
              <a:buSzTx/>
              <a:buFontTx/>
              <a:buAutoNum type="arabicParenR"/>
              <a:tabLst/>
              <a:defRPr/>
            </a:pPr>
            <a:r>
              <a:rPr kumimoji="0" lang="en-US" sz="2800" b="0" i="1" u="none" strike="noStrike" kern="1200" cap="none" spc="0" normalizeH="0" baseline="0" noProof="0" dirty="0">
                <a:ln>
                  <a:noFill/>
                </a:ln>
                <a:solidFill>
                  <a:srgbClr val="FFC000"/>
                </a:solidFill>
                <a:effectLst/>
                <a:uLnTx/>
                <a:uFillTx/>
                <a:latin typeface="Rockwell" panose="02060603020205020403"/>
                <a:ea typeface="+mn-ea"/>
                <a:cs typeface="+mn-cs"/>
              </a:rPr>
              <a:t>“What do you mean when you say __________? I really want to 	understand this.”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FFC000"/>
                </a:solidFill>
                <a:effectLst/>
                <a:uLnTx/>
                <a:uFillTx/>
                <a:latin typeface="Rockwell" panose="02060603020205020403"/>
                <a:ea typeface="+mn-ea"/>
                <a:cs typeface="+mn-cs"/>
              </a:rPr>
              <a:t>2)  “How have you come to this conclusion? Why do you think that’s    	true?”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6" name="Oval 5">
            <a:extLst>
              <a:ext uri="{FF2B5EF4-FFF2-40B4-BE49-F238E27FC236}">
                <a16:creationId xmlns:a16="http://schemas.microsoft.com/office/drawing/2014/main" id="{07B0F15D-EC3E-4126-808C-07F15155903E}"/>
              </a:ext>
            </a:extLst>
          </p:cNvPr>
          <p:cNvSpPr/>
          <p:nvPr/>
        </p:nvSpPr>
        <p:spPr>
          <a:xfrm>
            <a:off x="3174125" y="1296891"/>
            <a:ext cx="6004874" cy="47039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Rockwell" panose="02060603020205020403"/>
                <a:ea typeface="+mn-ea"/>
                <a:cs typeface="+mn-cs"/>
              </a:rPr>
              <a:t>If the skeptic knows more than we do?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Rockwell" panose="02060603020205020403"/>
                <a:ea typeface="+mn-ea"/>
                <a:cs typeface="+mn-cs"/>
              </a:rPr>
              <a:t>(There are millions of “shallow post-moderns” out there.)</a:t>
            </a:r>
          </a:p>
        </p:txBody>
      </p:sp>
    </p:spTree>
    <p:extLst>
      <p:ext uri="{BB962C8B-B14F-4D97-AF65-F5344CB8AC3E}">
        <p14:creationId xmlns:p14="http://schemas.microsoft.com/office/powerpoint/2010/main" val="44153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animEffect transition="in" filter="fade">
                                      <p:cBhvr>
                                        <p:cTn id="37" dur="500"/>
                                        <p:tgtEl>
                                          <p:spTgt spid="6">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500"/>
                                        <p:tgtEl>
                                          <p:spTgt spid="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2" end="2"/>
                                            </p:txEl>
                                          </p:spTgt>
                                        </p:tgtEl>
                                        <p:attrNameLst>
                                          <p:attrName>style.visibility</p:attrName>
                                        </p:attrNameLst>
                                      </p:cBhvr>
                                      <p:to>
                                        <p:strVal val="visible"/>
                                      </p:to>
                                    </p:set>
                                    <p:animEffect transition="in" filter="fade">
                                      <p:cBhvr>
                                        <p:cTn id="4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build="p"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6477355-F25C-41EC-97D9-C465D544B7A3}"/>
              </a:ext>
            </a:extLst>
          </p:cNvPr>
          <p:cNvSpPr/>
          <p:nvPr/>
        </p:nvSpPr>
        <p:spPr>
          <a:xfrm>
            <a:off x="1292144" y="202338"/>
            <a:ext cx="9387752" cy="467569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Rockwell" panose="02060603020205020403"/>
                <a:ea typeface="+mn-ea"/>
                <a:cs typeface="+mn-cs"/>
              </a:rPr>
              <a:t>When we’re ready we can ask a third kind of question that draws on our growing body of knowledge and the experiences we’re gaining.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09B22528-D68E-4946-9585-219CBFDC211B}"/>
              </a:ext>
            </a:extLst>
          </p:cNvPr>
          <p:cNvSpPr txBox="1"/>
          <p:nvPr/>
        </p:nvSpPr>
        <p:spPr>
          <a:xfrm>
            <a:off x="94268" y="5165888"/>
            <a:ext cx="1178350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C54F71">
                    <a:lumMod val="40000"/>
                    <a:lumOff val="60000"/>
                  </a:srgbClr>
                </a:solidFill>
                <a:effectLst/>
                <a:uLnTx/>
                <a:uFillTx/>
                <a:latin typeface="Rockwell" panose="02060603020205020403"/>
                <a:ea typeface="+mn-ea"/>
                <a:cs typeface="+mn-cs"/>
              </a:rPr>
              <a:t>Christian:  “Well, may I ask if you’ve thought about ________?  Were you aware that __________?</a:t>
            </a:r>
          </a:p>
        </p:txBody>
      </p:sp>
    </p:spTree>
    <p:extLst>
      <p:ext uri="{BB962C8B-B14F-4D97-AF65-F5344CB8AC3E}">
        <p14:creationId xmlns:p14="http://schemas.microsoft.com/office/powerpoint/2010/main" val="423862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9B22528-D68E-4946-9585-219CBFDC211B}"/>
              </a:ext>
            </a:extLst>
          </p:cNvPr>
          <p:cNvSpPr txBox="1"/>
          <p:nvPr/>
        </p:nvSpPr>
        <p:spPr>
          <a:xfrm>
            <a:off x="556723" y="4556288"/>
            <a:ext cx="1178350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C54F71">
                    <a:lumMod val="40000"/>
                    <a:lumOff val="60000"/>
                  </a:srgbClr>
                </a:solidFill>
                <a:effectLst/>
                <a:uLnTx/>
                <a:uFillTx/>
                <a:latin typeface="Rockwell" panose="02060603020205020403"/>
                <a:ea typeface="+mn-ea"/>
                <a:cs typeface="+mn-cs"/>
              </a:rPr>
              <a:t>3) “Well, may I ask if you’ve thought about ________?  Were you aware that __________?</a:t>
            </a:r>
          </a:p>
        </p:txBody>
      </p:sp>
      <p:sp>
        <p:nvSpPr>
          <p:cNvPr id="5" name="TextBox 4">
            <a:extLst>
              <a:ext uri="{FF2B5EF4-FFF2-40B4-BE49-F238E27FC236}">
                <a16:creationId xmlns:a16="http://schemas.microsoft.com/office/drawing/2014/main" id="{39C433B3-14EF-4694-ACF0-8CA18A1D2554}"/>
              </a:ext>
            </a:extLst>
          </p:cNvPr>
          <p:cNvSpPr txBox="1"/>
          <p:nvPr/>
        </p:nvSpPr>
        <p:spPr>
          <a:xfrm>
            <a:off x="469403" y="748549"/>
            <a:ext cx="11033234" cy="3170099"/>
          </a:xfrm>
          <a:prstGeom prst="rect">
            <a:avLst/>
          </a:prstGeom>
          <a:noFill/>
        </p:spPr>
        <p:txBody>
          <a:bodyPr wrap="square">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arenR"/>
              <a:tabLst/>
              <a:defRPr/>
            </a:pPr>
            <a:r>
              <a:rPr kumimoji="0" lang="en-US" sz="4000" b="0" i="1" u="none" strike="noStrike" kern="1200" cap="none" spc="0" normalizeH="0" baseline="0" noProof="0" dirty="0">
                <a:ln>
                  <a:noFill/>
                </a:ln>
                <a:solidFill>
                  <a:srgbClr val="FFC000"/>
                </a:solidFill>
                <a:effectLst/>
                <a:uLnTx/>
                <a:uFillTx/>
                <a:latin typeface="Rockwell" panose="02060603020205020403"/>
                <a:ea typeface="+mn-ea"/>
                <a:cs typeface="+mn-cs"/>
              </a:rPr>
              <a:t>“What do you mean when you say __________? I really want to understand this.”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FFC000"/>
                </a:solidFill>
                <a:effectLst/>
                <a:uLnTx/>
                <a:uFillTx/>
                <a:latin typeface="Rockwell" panose="02060603020205020403"/>
                <a:ea typeface="+mn-ea"/>
                <a:cs typeface="+mn-cs"/>
              </a:rPr>
              <a:t>2)  “How have you come to this conclusion? Why do you think that’s true?”</a:t>
            </a:r>
          </a:p>
        </p:txBody>
      </p:sp>
      <p:sp>
        <p:nvSpPr>
          <p:cNvPr id="4" name="Oval 3">
            <a:extLst>
              <a:ext uri="{FF2B5EF4-FFF2-40B4-BE49-F238E27FC236}">
                <a16:creationId xmlns:a16="http://schemas.microsoft.com/office/drawing/2014/main" id="{F82CF7DA-79BC-4184-9CDE-AEA915BCE72F}"/>
              </a:ext>
            </a:extLst>
          </p:cNvPr>
          <p:cNvSpPr/>
          <p:nvPr/>
        </p:nvSpPr>
        <p:spPr>
          <a:xfrm>
            <a:off x="-1475014" y="-581432"/>
            <a:ext cx="15142027" cy="7940175"/>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Rockwell" panose="02060603020205020403"/>
                <a:ea typeface="+mn-ea"/>
                <a:cs typeface="+mn-cs"/>
              </a:rPr>
              <a:t>Role Play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dirty="0">
              <a:solidFill>
                <a:prstClr val="black"/>
              </a:solidFill>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Rockwell" panose="02060603020205020403"/>
                <a:ea typeface="+mn-ea"/>
                <a:cs typeface="+mn-cs"/>
              </a:rPr>
              <a:t>Person A: “The church</a:t>
            </a:r>
            <a:r>
              <a:rPr kumimoji="0" lang="en-US" sz="3200" b="0" i="0" u="none" strike="noStrike" kern="1200" cap="none" spc="0" normalizeH="0" noProof="0" dirty="0">
                <a:ln>
                  <a:noFill/>
                </a:ln>
                <a:solidFill>
                  <a:prstClr val="black"/>
                </a:solidFill>
                <a:effectLst/>
                <a:uLnTx/>
                <a:uFillTx/>
                <a:latin typeface="Rockwell" panose="02060603020205020403"/>
                <a:ea typeface="+mn-ea"/>
                <a:cs typeface="+mn-cs"/>
              </a:rPr>
              <a:t> is full of hypocrites.”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aseline="0" dirty="0">
                <a:solidFill>
                  <a:srgbClr val="C00000"/>
                </a:solidFill>
                <a:latin typeface="Rockwell" panose="02060603020205020403"/>
              </a:rPr>
              <a:t>Person</a:t>
            </a:r>
            <a:r>
              <a:rPr lang="en-US" sz="3200" dirty="0">
                <a:solidFill>
                  <a:srgbClr val="C00000"/>
                </a:solidFill>
                <a:latin typeface="Rockwell" panose="02060603020205020403"/>
              </a:rPr>
              <a:t> B: “What do you mean by that?”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Rockwell" panose="02060603020205020403"/>
                <a:ea typeface="+mn-ea"/>
                <a:cs typeface="+mn-cs"/>
              </a:rPr>
              <a:t>Person</a:t>
            </a:r>
            <a:r>
              <a:rPr kumimoji="0" lang="en-US" sz="3200" b="0" i="0" u="none" strike="noStrike" kern="1200" cap="none" spc="0" normalizeH="0" noProof="0" dirty="0">
                <a:ln>
                  <a:noFill/>
                </a:ln>
                <a:solidFill>
                  <a:prstClr val="black"/>
                </a:solidFill>
                <a:effectLst/>
                <a:uLnTx/>
                <a:uFillTx/>
                <a:latin typeface="Rockwell" panose="02060603020205020403"/>
                <a:ea typeface="+mn-ea"/>
                <a:cs typeface="+mn-cs"/>
              </a:rPr>
              <a:t> A: make something 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aseline="0" dirty="0">
                <a:solidFill>
                  <a:srgbClr val="C00000"/>
                </a:solidFill>
                <a:latin typeface="Rockwell" panose="02060603020205020403"/>
              </a:rPr>
              <a:t>Person</a:t>
            </a:r>
            <a:r>
              <a:rPr lang="en-US" sz="3200" dirty="0">
                <a:solidFill>
                  <a:srgbClr val="C00000"/>
                </a:solidFill>
                <a:latin typeface="Rockwell" panose="02060603020205020403"/>
              </a:rPr>
              <a:t> B: “What makes you think that’s true?”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Rockwell" panose="02060603020205020403"/>
              </a:rPr>
              <a:t>Person A: make something 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C00000"/>
                </a:solidFill>
                <a:latin typeface="Rockwell" panose="02060603020205020403"/>
              </a:rPr>
              <a:t>Person B: “Well, have you thought about…?”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Rockwell" panose="02060603020205020403"/>
              </a:rPr>
              <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rgbClr val="C00000"/>
                </a:solidFill>
                <a:latin typeface="Rockwell" panose="02060603020205020403"/>
              </a:rPr>
              <a:t>“I can tell you’ve thought about this more than I have. Let’s talk about this again soon.”</a:t>
            </a:r>
            <a:endParaRPr kumimoji="0" lang="en-US" sz="2800" b="0" i="0" u="none" strike="noStrike" kern="1200" cap="none" spc="0" normalizeH="0" baseline="0" noProof="0" dirty="0">
              <a:ln>
                <a:noFill/>
              </a:ln>
              <a:solidFill>
                <a:srgbClr val="C00000"/>
              </a:solidFill>
              <a:effectLst/>
              <a:uLnTx/>
              <a:uFillTx/>
              <a:latin typeface="Rockwell" panose="02060603020205020403"/>
            </a:endParaRPr>
          </a:p>
        </p:txBody>
      </p:sp>
    </p:spTree>
    <p:extLst>
      <p:ext uri="{BB962C8B-B14F-4D97-AF65-F5344CB8AC3E}">
        <p14:creationId xmlns:p14="http://schemas.microsoft.com/office/powerpoint/2010/main" val="115968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bg/>
                                          </p:spTgt>
                                        </p:tgtEl>
                                        <p:attrNameLst>
                                          <p:attrName>style.visibility</p:attrName>
                                        </p:attrNameLst>
                                      </p:cBhvr>
                                      <p:to>
                                        <p:strVal val="visible"/>
                                      </p:to>
                                    </p:set>
                                    <p:animEffect transition="in" filter="fade">
                                      <p:cBhvr>
                                        <p:cTn id="17" dur="500"/>
                                        <p:tgtEl>
                                          <p:spTgt spid="4">
                                            <p:bg/>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fade">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500"/>
                                        <p:tgtEl>
                                          <p:spTgt spid="4">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8" end="8"/>
                                            </p:txEl>
                                          </p:spTgt>
                                        </p:tgtEl>
                                        <p:attrNameLst>
                                          <p:attrName>style.visibility</p:attrName>
                                        </p:attrNameLst>
                                      </p:cBhvr>
                                      <p:to>
                                        <p:strVal val="visible"/>
                                      </p:to>
                                    </p:set>
                                    <p:animEffect transition="in" filter="fade">
                                      <p:cBhvr>
                                        <p:cTn id="52" dur="500"/>
                                        <p:tgtEl>
                                          <p:spTgt spid="4">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fade">
                                      <p:cBhvr>
                                        <p:cTn id="57" dur="500"/>
                                        <p:tgtEl>
                                          <p:spTgt spid="4">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txEl>
                                              <p:pRg st="10" end="10"/>
                                            </p:txEl>
                                          </p:spTgt>
                                        </p:tgtEl>
                                        <p:attrNameLst>
                                          <p:attrName>style.visibility</p:attrName>
                                        </p:attrNameLst>
                                      </p:cBhvr>
                                      <p:to>
                                        <p:strVal val="visible"/>
                                      </p:to>
                                    </p:set>
                                    <p:animEffect transition="in" filter="fade">
                                      <p:cBhvr>
                                        <p:cTn id="6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4"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4021C3-ADE6-46E5-B6AE-DED2E0D9711C}"/>
              </a:ext>
            </a:extLst>
          </p:cNvPr>
          <p:cNvSpPr txBox="1"/>
          <p:nvPr/>
        </p:nvSpPr>
        <p:spPr>
          <a:xfrm>
            <a:off x="593888" y="367645"/>
            <a:ext cx="10209229" cy="57554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FFC000"/>
                </a:solidFill>
                <a:effectLst/>
                <a:uLnTx/>
                <a:uFillTx/>
                <a:latin typeface="Rockwell" panose="02060603020205020403"/>
                <a:ea typeface="+mn-ea"/>
                <a:cs typeface="+mn-cs"/>
              </a:rPr>
              <a:t>Evaluate Greg Koukl’s, </a:t>
            </a:r>
            <a:r>
              <a:rPr kumimoji="0" lang="en-US" sz="4400" b="0" i="1" u="none" strike="noStrike" kern="1200" cap="none" spc="0" normalizeH="0" baseline="0" noProof="0" dirty="0">
                <a:ln>
                  <a:noFill/>
                </a:ln>
                <a:solidFill>
                  <a:srgbClr val="FFC000"/>
                </a:solidFill>
                <a:effectLst/>
                <a:uLnTx/>
                <a:uFillTx/>
                <a:latin typeface="Rockwell" panose="02060603020205020403"/>
                <a:ea typeface="+mn-ea"/>
                <a:cs typeface="+mn-cs"/>
              </a:rPr>
              <a:t>Tactics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rPr>
              <a:t>It may not be as easy as he makes it sound?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rPr>
              <a:t>Or it may be that we are just “trying on a suit coat three sizes too big.”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rPr>
              <a:t>Would this make a difference among us if we gave ourselves every chance to grow into these methods? </a:t>
            </a:r>
          </a:p>
        </p:txBody>
      </p:sp>
    </p:spTree>
    <p:extLst>
      <p:ext uri="{BB962C8B-B14F-4D97-AF65-F5344CB8AC3E}">
        <p14:creationId xmlns:p14="http://schemas.microsoft.com/office/powerpoint/2010/main" val="96268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5" name="Right Arrow 4"/>
          <p:cNvSpPr/>
          <p:nvPr/>
        </p:nvSpPr>
        <p:spPr>
          <a:xfrm>
            <a:off x="3847235" y="1579045"/>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ight Arrow 5"/>
          <p:cNvSpPr/>
          <p:nvPr/>
        </p:nvSpPr>
        <p:spPr>
          <a:xfrm>
            <a:off x="7949361" y="1638726"/>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1746868" y="4568064"/>
            <a:ext cx="983553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entury Gothic" panose="020B0502020202020204"/>
                <a:ea typeface="+mn-ea"/>
                <a:cs typeface="+mn-cs"/>
              </a:rPr>
              <a:t>An Apologetic of the Word</a:t>
            </a: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54409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5" name="Right Arrow 4"/>
          <p:cNvSpPr/>
          <p:nvPr/>
        </p:nvSpPr>
        <p:spPr>
          <a:xfrm>
            <a:off x="3847235" y="1579045"/>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ight Arrow 5"/>
          <p:cNvSpPr/>
          <p:nvPr/>
        </p:nvSpPr>
        <p:spPr>
          <a:xfrm>
            <a:off x="7949361" y="1638726"/>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0" y="3687901"/>
            <a:ext cx="12099809"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entury Gothic" panose="020B0502020202020204"/>
                <a:ea typeface="+mn-ea"/>
                <a:cs typeface="+mn-cs"/>
              </a:rPr>
              <a:t>There’s also a “Soft Apologetic”</a:t>
            </a:r>
            <a:endParaRPr kumimoji="0" lang="en-US" sz="2400" b="0" i="0" u="none" strike="noStrike" kern="1200" cap="none" spc="0" normalizeH="0" baseline="0" noProof="0" dirty="0">
              <a:ln>
                <a:noFill/>
              </a:ln>
              <a:solidFill>
                <a:srgbClr val="FFC000"/>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entury Gothic" panose="020B0502020202020204"/>
                <a:ea typeface="+mn-ea"/>
                <a:cs typeface="+mn-cs"/>
              </a:rPr>
              <a:t>And art, invitation, hospitality, and caring about what happens to people in this world – “as unanswerable as a sunrise.”</a:t>
            </a:r>
          </a:p>
        </p:txBody>
      </p:sp>
    </p:spTree>
    <p:extLst>
      <p:ext uri="{BB962C8B-B14F-4D97-AF65-F5344CB8AC3E}">
        <p14:creationId xmlns:p14="http://schemas.microsoft.com/office/powerpoint/2010/main" val="137333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5" name="Right Arrow 4"/>
          <p:cNvSpPr/>
          <p:nvPr/>
        </p:nvSpPr>
        <p:spPr>
          <a:xfrm>
            <a:off x="3847235" y="1579045"/>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ight Arrow 5"/>
          <p:cNvSpPr/>
          <p:nvPr/>
        </p:nvSpPr>
        <p:spPr>
          <a:xfrm>
            <a:off x="7949361" y="1638726"/>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0" y="3687901"/>
            <a:ext cx="12099809"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entury Gothic" panose="020B0502020202020204"/>
                <a:ea typeface="+mn-ea"/>
                <a:cs typeface="+mn-cs"/>
              </a:rPr>
              <a:t>There’s also a “Soft Apologetic”</a:t>
            </a:r>
            <a:endParaRPr kumimoji="0" lang="en-US" sz="2400" b="0" i="0" u="none" strike="noStrike" kern="1200" cap="none" spc="0" normalizeH="0" baseline="0" noProof="0" dirty="0">
              <a:ln>
                <a:noFill/>
              </a:ln>
              <a:solidFill>
                <a:srgbClr val="FFC000"/>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entury Gothic" panose="020B0502020202020204"/>
                <a:ea typeface="+mn-ea"/>
                <a:cs typeface="+mn-cs"/>
              </a:rPr>
              <a:t>“I know that God exists because JS Bach’s “St. Matthew Passion” exists.</a:t>
            </a:r>
          </a:p>
        </p:txBody>
      </p:sp>
    </p:spTree>
    <p:extLst>
      <p:ext uri="{BB962C8B-B14F-4D97-AF65-F5344CB8AC3E}">
        <p14:creationId xmlns:p14="http://schemas.microsoft.com/office/powerpoint/2010/main" val="191006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4422006" y="64081"/>
            <a:ext cx="3401157" cy="338566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Expose and gently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deconstruct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their particular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Defeater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Rounded Rectangle 2"/>
          <p:cNvSpPr/>
          <p:nvPr/>
        </p:nvSpPr>
        <p:spPr>
          <a:xfrm>
            <a:off x="92191" y="75583"/>
            <a:ext cx="3628846" cy="336266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 beauty and reality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of Christ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transparently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communicated</a:t>
            </a:r>
            <a:endParaRPr kumimoji="0" lang="en-US" sz="2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Rounded Rectangle 3"/>
          <p:cNvSpPr/>
          <p:nvPr/>
        </p:nvSpPr>
        <p:spPr>
          <a:xfrm>
            <a:off x="8524132" y="64081"/>
            <a:ext cx="3383901" cy="343801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Open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entury Gothic" panose="020B0502020202020204"/>
                <a:ea typeface="+mn-ea"/>
                <a:cs typeface="+mn-cs"/>
              </a:rPr>
              <a:t>Word of God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to articulate Christian truth.</a:t>
            </a:r>
          </a:p>
        </p:txBody>
      </p:sp>
      <p:sp>
        <p:nvSpPr>
          <p:cNvPr id="5" name="Right Arrow 4"/>
          <p:cNvSpPr/>
          <p:nvPr/>
        </p:nvSpPr>
        <p:spPr>
          <a:xfrm>
            <a:off x="3847235" y="1579045"/>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 name="Right Arrow 5"/>
          <p:cNvSpPr/>
          <p:nvPr/>
        </p:nvSpPr>
        <p:spPr>
          <a:xfrm>
            <a:off x="7949361" y="1638726"/>
            <a:ext cx="448573" cy="534838"/>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TextBox 6"/>
          <p:cNvSpPr txBox="1"/>
          <p:nvPr/>
        </p:nvSpPr>
        <p:spPr>
          <a:xfrm>
            <a:off x="0" y="3687901"/>
            <a:ext cx="12099809"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Century Gothic" panose="020B0502020202020204"/>
                <a:ea typeface="+mn-ea"/>
                <a:cs typeface="+mn-cs"/>
              </a:rPr>
              <a:t>There’s also a “Soft Apologetic”</a:t>
            </a:r>
            <a:endParaRPr kumimoji="0" lang="en-US" sz="2400" b="0" i="0" u="none" strike="noStrike" kern="1200" cap="none" spc="0" normalizeH="0" baseline="0" noProof="0" dirty="0">
              <a:ln>
                <a:noFill/>
              </a:ln>
              <a:solidFill>
                <a:srgbClr val="FFC000"/>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prstClr val="white"/>
                </a:solidFill>
                <a:latin typeface="Century Gothic" panose="020B0502020202020204"/>
              </a:rPr>
              <a:t>The apologetic of community, beauty, mystery..</a:t>
            </a:r>
            <a:r>
              <a:rPr kumimoji="0" lang="en-US" sz="44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p:txBody>
      </p:sp>
    </p:spTree>
    <p:extLst>
      <p:ext uri="{BB962C8B-B14F-4D97-AF65-F5344CB8AC3E}">
        <p14:creationId xmlns:p14="http://schemas.microsoft.com/office/powerpoint/2010/main" val="3319023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78AFCA-DE93-4F60-AA21-4C3876AB34A6}"/>
              </a:ext>
            </a:extLst>
          </p:cNvPr>
          <p:cNvSpPr txBox="1"/>
          <p:nvPr/>
        </p:nvSpPr>
        <p:spPr>
          <a:xfrm>
            <a:off x="176576" y="395525"/>
            <a:ext cx="12015424" cy="85254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How to talk to people…</a:t>
            </a: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about Jesus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Opening up spiritual conversations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Asking good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The flow of the apologetic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On “defeaters” and what they mean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An apologetic of The Word  &amp; the Soft Apologetic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6990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animEffect transition="in" filter="fade">
                                      <p:cBhvr>
                                        <p:cTn id="27" dur="500"/>
                                        <p:tgtEl>
                                          <p:spTgt spid="6">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0" end="10"/>
                                            </p:txEl>
                                          </p:spTgt>
                                        </p:tgtEl>
                                        <p:attrNameLst>
                                          <p:attrName>style.visibility</p:attrName>
                                        </p:attrNameLst>
                                      </p:cBhvr>
                                      <p:to>
                                        <p:strVal val="visible"/>
                                      </p:to>
                                    </p:set>
                                    <p:animEffect transition="in" filter="fade">
                                      <p:cBhvr>
                                        <p:cTn id="32"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75CA9-9716-47B0-8E8F-43AC5CFE11AC}"/>
              </a:ext>
            </a:extLst>
          </p:cNvPr>
          <p:cNvPicPr>
            <a:picLocks noChangeAspect="1"/>
          </p:cNvPicPr>
          <p:nvPr/>
        </p:nvPicPr>
        <p:blipFill>
          <a:blip r:embed="rId3"/>
          <a:stretch>
            <a:fillRect/>
          </a:stretch>
        </p:blipFill>
        <p:spPr>
          <a:xfrm>
            <a:off x="156675" y="1748447"/>
            <a:ext cx="2819421" cy="4317529"/>
          </a:xfrm>
          <a:prstGeom prst="rect">
            <a:avLst/>
          </a:prstGeom>
        </p:spPr>
      </p:pic>
      <p:pic>
        <p:nvPicPr>
          <p:cNvPr id="3" name="Picture 2">
            <a:extLst>
              <a:ext uri="{FF2B5EF4-FFF2-40B4-BE49-F238E27FC236}">
                <a16:creationId xmlns:a16="http://schemas.microsoft.com/office/drawing/2014/main" id="{82EDCE06-CE7A-405E-9FB5-021F9CBBA7C2}"/>
              </a:ext>
            </a:extLst>
          </p:cNvPr>
          <p:cNvPicPr>
            <a:picLocks noChangeAspect="1"/>
          </p:cNvPicPr>
          <p:nvPr/>
        </p:nvPicPr>
        <p:blipFill>
          <a:blip r:embed="rId4"/>
          <a:stretch>
            <a:fillRect/>
          </a:stretch>
        </p:blipFill>
        <p:spPr>
          <a:xfrm>
            <a:off x="3098141" y="1775309"/>
            <a:ext cx="2819421" cy="4210081"/>
          </a:xfrm>
          <a:prstGeom prst="rect">
            <a:avLst/>
          </a:prstGeom>
        </p:spPr>
      </p:pic>
      <p:pic>
        <p:nvPicPr>
          <p:cNvPr id="4" name="Picture 3">
            <a:extLst>
              <a:ext uri="{FF2B5EF4-FFF2-40B4-BE49-F238E27FC236}">
                <a16:creationId xmlns:a16="http://schemas.microsoft.com/office/drawing/2014/main" id="{B6AD236E-6A1B-4648-845D-2E7F7520BFC9}"/>
              </a:ext>
            </a:extLst>
          </p:cNvPr>
          <p:cNvPicPr>
            <a:picLocks noChangeAspect="1"/>
          </p:cNvPicPr>
          <p:nvPr/>
        </p:nvPicPr>
        <p:blipFill>
          <a:blip r:embed="rId5"/>
          <a:stretch>
            <a:fillRect/>
          </a:stretch>
        </p:blipFill>
        <p:spPr>
          <a:xfrm>
            <a:off x="6095998" y="1829034"/>
            <a:ext cx="2819421" cy="4156356"/>
          </a:xfrm>
          <a:prstGeom prst="rect">
            <a:avLst/>
          </a:prstGeom>
        </p:spPr>
      </p:pic>
      <p:pic>
        <p:nvPicPr>
          <p:cNvPr id="5" name="Picture 4">
            <a:extLst>
              <a:ext uri="{FF2B5EF4-FFF2-40B4-BE49-F238E27FC236}">
                <a16:creationId xmlns:a16="http://schemas.microsoft.com/office/drawing/2014/main" id="{5C10F9AC-F24A-4F56-A8BE-D5828D78EF6E}"/>
              </a:ext>
            </a:extLst>
          </p:cNvPr>
          <p:cNvPicPr>
            <a:picLocks noChangeAspect="1"/>
          </p:cNvPicPr>
          <p:nvPr/>
        </p:nvPicPr>
        <p:blipFill>
          <a:blip r:embed="rId6"/>
          <a:stretch>
            <a:fillRect/>
          </a:stretch>
        </p:blipFill>
        <p:spPr>
          <a:xfrm>
            <a:off x="9159508" y="1829034"/>
            <a:ext cx="2795679" cy="4210080"/>
          </a:xfrm>
          <a:prstGeom prst="rect">
            <a:avLst/>
          </a:prstGeom>
        </p:spPr>
      </p:pic>
      <p:sp>
        <p:nvSpPr>
          <p:cNvPr id="6" name="TextBox 5">
            <a:extLst>
              <a:ext uri="{FF2B5EF4-FFF2-40B4-BE49-F238E27FC236}">
                <a16:creationId xmlns:a16="http://schemas.microsoft.com/office/drawing/2014/main" id="{1D924EDD-CB75-4E29-8677-FC3E5E8F2100}"/>
              </a:ext>
            </a:extLst>
          </p:cNvPr>
          <p:cNvSpPr txBox="1"/>
          <p:nvPr/>
        </p:nvSpPr>
        <p:spPr>
          <a:xfrm>
            <a:off x="156675" y="226243"/>
            <a:ext cx="1214530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With any random extra minutes near the end of any session, I’ll just recommend books… </a:t>
            </a:r>
          </a:p>
        </p:txBody>
      </p:sp>
    </p:spTree>
    <p:extLst>
      <p:ext uri="{BB962C8B-B14F-4D97-AF65-F5344CB8AC3E}">
        <p14:creationId xmlns:p14="http://schemas.microsoft.com/office/powerpoint/2010/main" val="1555072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8D6F05-AA9B-4D5A-ABFA-B4C25EFF2CD6}"/>
              </a:ext>
            </a:extLst>
          </p:cNvPr>
          <p:cNvPicPr>
            <a:picLocks noChangeAspect="1"/>
          </p:cNvPicPr>
          <p:nvPr/>
        </p:nvPicPr>
        <p:blipFill>
          <a:blip r:embed="rId3"/>
          <a:stretch>
            <a:fillRect/>
          </a:stretch>
        </p:blipFill>
        <p:spPr>
          <a:xfrm>
            <a:off x="3134980" y="1021854"/>
            <a:ext cx="2838471" cy="4015781"/>
          </a:xfrm>
          <a:prstGeom prst="rect">
            <a:avLst/>
          </a:prstGeom>
        </p:spPr>
      </p:pic>
      <p:pic>
        <p:nvPicPr>
          <p:cNvPr id="3" name="Picture 2">
            <a:extLst>
              <a:ext uri="{FF2B5EF4-FFF2-40B4-BE49-F238E27FC236}">
                <a16:creationId xmlns:a16="http://schemas.microsoft.com/office/drawing/2014/main" id="{7235C213-DCA4-4F09-B536-2043C4FA0487}"/>
              </a:ext>
            </a:extLst>
          </p:cNvPr>
          <p:cNvPicPr>
            <a:picLocks noChangeAspect="1"/>
          </p:cNvPicPr>
          <p:nvPr/>
        </p:nvPicPr>
        <p:blipFill>
          <a:blip r:embed="rId4"/>
          <a:stretch>
            <a:fillRect/>
          </a:stretch>
        </p:blipFill>
        <p:spPr>
          <a:xfrm>
            <a:off x="101070" y="1035042"/>
            <a:ext cx="2857521" cy="4015781"/>
          </a:xfrm>
          <a:prstGeom prst="rect">
            <a:avLst/>
          </a:prstGeom>
        </p:spPr>
      </p:pic>
      <p:pic>
        <p:nvPicPr>
          <p:cNvPr id="4" name="Picture 3">
            <a:extLst>
              <a:ext uri="{FF2B5EF4-FFF2-40B4-BE49-F238E27FC236}">
                <a16:creationId xmlns:a16="http://schemas.microsoft.com/office/drawing/2014/main" id="{9BE2E019-C113-4AFC-A4C0-05E5245B85D2}"/>
              </a:ext>
            </a:extLst>
          </p:cNvPr>
          <p:cNvPicPr>
            <a:picLocks noChangeAspect="1"/>
          </p:cNvPicPr>
          <p:nvPr/>
        </p:nvPicPr>
        <p:blipFill>
          <a:blip r:embed="rId5"/>
          <a:stretch>
            <a:fillRect/>
          </a:stretch>
        </p:blipFill>
        <p:spPr>
          <a:xfrm>
            <a:off x="6149840" y="1008667"/>
            <a:ext cx="2905228" cy="4015781"/>
          </a:xfrm>
          <a:prstGeom prst="rect">
            <a:avLst/>
          </a:prstGeom>
        </p:spPr>
      </p:pic>
      <p:pic>
        <p:nvPicPr>
          <p:cNvPr id="5" name="Picture 4">
            <a:extLst>
              <a:ext uri="{FF2B5EF4-FFF2-40B4-BE49-F238E27FC236}">
                <a16:creationId xmlns:a16="http://schemas.microsoft.com/office/drawing/2014/main" id="{84C02517-C801-4D17-90B8-451D390DEA4C}"/>
              </a:ext>
            </a:extLst>
          </p:cNvPr>
          <p:cNvPicPr>
            <a:picLocks noChangeAspect="1"/>
          </p:cNvPicPr>
          <p:nvPr/>
        </p:nvPicPr>
        <p:blipFill>
          <a:blip r:embed="rId6"/>
          <a:stretch>
            <a:fillRect/>
          </a:stretch>
        </p:blipFill>
        <p:spPr>
          <a:xfrm>
            <a:off x="9231457" y="1008667"/>
            <a:ext cx="2753289" cy="4042156"/>
          </a:xfrm>
          <a:prstGeom prst="rect">
            <a:avLst/>
          </a:prstGeom>
        </p:spPr>
      </p:pic>
    </p:spTree>
    <p:extLst>
      <p:ext uri="{BB962C8B-B14F-4D97-AF65-F5344CB8AC3E}">
        <p14:creationId xmlns:p14="http://schemas.microsoft.com/office/powerpoint/2010/main" val="49328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DB2843-CBE5-4EE8-B618-743329320B27}"/>
              </a:ext>
            </a:extLst>
          </p:cNvPr>
          <p:cNvPicPr>
            <a:picLocks noChangeAspect="1"/>
          </p:cNvPicPr>
          <p:nvPr/>
        </p:nvPicPr>
        <p:blipFill>
          <a:blip r:embed="rId3"/>
          <a:stretch>
            <a:fillRect/>
          </a:stretch>
        </p:blipFill>
        <p:spPr>
          <a:xfrm>
            <a:off x="3230391" y="1112359"/>
            <a:ext cx="2752609" cy="3987501"/>
          </a:xfrm>
          <a:prstGeom prst="rect">
            <a:avLst/>
          </a:prstGeom>
        </p:spPr>
      </p:pic>
      <p:pic>
        <p:nvPicPr>
          <p:cNvPr id="7" name="Picture 6">
            <a:extLst>
              <a:ext uri="{FF2B5EF4-FFF2-40B4-BE49-F238E27FC236}">
                <a16:creationId xmlns:a16="http://schemas.microsoft.com/office/drawing/2014/main" id="{A8A01AC2-8800-4EC5-BF49-5FBA9662FC36}"/>
              </a:ext>
            </a:extLst>
          </p:cNvPr>
          <p:cNvPicPr>
            <a:picLocks noChangeAspect="1"/>
          </p:cNvPicPr>
          <p:nvPr/>
        </p:nvPicPr>
        <p:blipFill>
          <a:blip r:embed="rId4"/>
          <a:stretch>
            <a:fillRect/>
          </a:stretch>
        </p:blipFill>
        <p:spPr>
          <a:xfrm>
            <a:off x="6209001" y="1112360"/>
            <a:ext cx="2805482" cy="3987501"/>
          </a:xfrm>
          <a:prstGeom prst="rect">
            <a:avLst/>
          </a:prstGeom>
        </p:spPr>
      </p:pic>
      <p:pic>
        <p:nvPicPr>
          <p:cNvPr id="2" name="Picture 1">
            <a:extLst>
              <a:ext uri="{FF2B5EF4-FFF2-40B4-BE49-F238E27FC236}">
                <a16:creationId xmlns:a16="http://schemas.microsoft.com/office/drawing/2014/main" id="{F6C9F7C7-50D5-4FCD-9A8A-EE9F40505D68}"/>
              </a:ext>
            </a:extLst>
          </p:cNvPr>
          <p:cNvPicPr>
            <a:picLocks noChangeAspect="1"/>
          </p:cNvPicPr>
          <p:nvPr/>
        </p:nvPicPr>
        <p:blipFill>
          <a:blip r:embed="rId5"/>
          <a:stretch>
            <a:fillRect/>
          </a:stretch>
        </p:blipFill>
        <p:spPr>
          <a:xfrm>
            <a:off x="222290" y="1112359"/>
            <a:ext cx="2752609" cy="3987501"/>
          </a:xfrm>
          <a:prstGeom prst="rect">
            <a:avLst/>
          </a:prstGeom>
        </p:spPr>
      </p:pic>
      <p:pic>
        <p:nvPicPr>
          <p:cNvPr id="9" name="Picture 8">
            <a:extLst>
              <a:ext uri="{FF2B5EF4-FFF2-40B4-BE49-F238E27FC236}">
                <a16:creationId xmlns:a16="http://schemas.microsoft.com/office/drawing/2014/main" id="{0A6C378E-A35A-47E4-BAB8-F2F3965CC6D7}"/>
              </a:ext>
            </a:extLst>
          </p:cNvPr>
          <p:cNvPicPr>
            <a:picLocks noChangeAspect="1"/>
          </p:cNvPicPr>
          <p:nvPr/>
        </p:nvPicPr>
        <p:blipFill>
          <a:blip r:embed="rId6"/>
          <a:stretch>
            <a:fillRect/>
          </a:stretch>
        </p:blipFill>
        <p:spPr>
          <a:xfrm>
            <a:off x="9217102" y="1112358"/>
            <a:ext cx="2752608" cy="3987501"/>
          </a:xfrm>
          <a:prstGeom prst="rect">
            <a:avLst/>
          </a:prstGeom>
        </p:spPr>
      </p:pic>
    </p:spTree>
    <p:extLst>
      <p:ext uri="{BB962C8B-B14F-4D97-AF65-F5344CB8AC3E}">
        <p14:creationId xmlns:p14="http://schemas.microsoft.com/office/powerpoint/2010/main" val="276414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891280" y="2024629"/>
            <a:ext cx="5837325" cy="4620176"/>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Session Three</a:t>
            </a:r>
          </a:p>
          <a:p>
            <a:pPr marL="0" marR="0" lvl="0" indent="0" algn="l" defTabSz="914400" rtl="0" eaLnBrk="1" fontAlgn="auto" latinLnBrk="0" hangingPunct="1">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rPr>
              <a:t>Positive Apologetic Arguments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   </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62166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animEffect transition="in" filter="fade">
                                      <p:cBhvr>
                                        <p:cTn id="1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5500"/>
            <a:ext cx="12095018" cy="96641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EE91A0">
                    <a:lumMod val="60000"/>
                    <a:lumOff val="40000"/>
                  </a:srgbClr>
                </a:solidFill>
                <a:effectLst/>
                <a:uLnTx/>
                <a:uFillTx/>
                <a:latin typeface="Rockwell" panose="02060603020205020403"/>
                <a:ea typeface="+mn-ea"/>
                <a:cs typeface="+mn-cs"/>
              </a:rPr>
              <a:t>Three CORE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Phenomenal Reliability of the New Testament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Historical Fact of Christ’s Resurrection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Necessity of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These are not ultimately meaningful unless…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See the hand-out for a full list of twenty – appendix D p.  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Shall we open it up? Anything on your mind?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3684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animEffect transition="in" filter="fade">
                                      <p:cBhvr>
                                        <p:cTn id="27" dur="500"/>
                                        <p:tgtEl>
                                          <p:spTgt spid="2">
                                            <p:txEl>
                                              <p:pRg st="9" end="9"/>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13" end="13"/>
                                            </p:txEl>
                                          </p:spTgt>
                                        </p:tgtEl>
                                        <p:attrNameLst>
                                          <p:attrName>style.visibility</p:attrName>
                                        </p:attrNameLst>
                                      </p:cBhvr>
                                      <p:to>
                                        <p:strVal val="visible"/>
                                      </p:to>
                                    </p:set>
                                    <p:animEffect transition="in" filter="fade">
                                      <p:cBhvr>
                                        <p:cTn id="32" dur="500"/>
                                        <p:tgtEl>
                                          <p:spTgt spid="2">
                                            <p:txEl>
                                              <p:pRg st="13" end="1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4" end="14"/>
                                            </p:txEl>
                                          </p:spTgt>
                                        </p:tgtEl>
                                        <p:attrNameLst>
                                          <p:attrName>style.visibility</p:attrName>
                                        </p:attrNameLst>
                                      </p:cBhvr>
                                      <p:to>
                                        <p:strVal val="visible"/>
                                      </p:to>
                                    </p:set>
                                    <p:animEffect transition="in" filter="fade">
                                      <p:cBhvr>
                                        <p:cTn id="37"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5500"/>
            <a:ext cx="12095018" cy="966418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EE91A0">
                    <a:lumMod val="60000"/>
                    <a:lumOff val="40000"/>
                  </a:srgbClr>
                </a:solidFill>
                <a:effectLst/>
                <a:uLnTx/>
                <a:uFillTx/>
                <a:latin typeface="Rockwell" panose="02060603020205020403"/>
                <a:ea typeface="+mn-ea"/>
                <a:cs typeface="+mn-cs"/>
              </a:rPr>
              <a:t>Three CORE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Phenomenal Reliability of the New Testament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Historical Fact of Christ’s Resurrection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The Necessity of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These are not ultimately meaningful unless…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See the hand-out for a full list of twenty – appendix D p.  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Shall we open it up? Anything on your mind?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2F968910-8123-4BE8-A1BB-C4A426DDCE7D}"/>
              </a:ext>
            </a:extLst>
          </p:cNvPr>
          <p:cNvSpPr txBox="1"/>
          <p:nvPr/>
        </p:nvSpPr>
        <p:spPr>
          <a:xfrm>
            <a:off x="2392680" y="2633672"/>
            <a:ext cx="83278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rPr>
              <a:t>We are living devotionally and growing in our sacred texts</a:t>
            </a:r>
          </a:p>
        </p:txBody>
      </p:sp>
      <p:sp>
        <p:nvSpPr>
          <p:cNvPr id="4" name="TextBox 3">
            <a:extLst>
              <a:ext uri="{FF2B5EF4-FFF2-40B4-BE49-F238E27FC236}">
                <a16:creationId xmlns:a16="http://schemas.microsoft.com/office/drawing/2014/main" id="{62FEB69D-F269-4589-B441-03077C115320}"/>
              </a:ext>
            </a:extLst>
          </p:cNvPr>
          <p:cNvSpPr txBox="1"/>
          <p:nvPr/>
        </p:nvSpPr>
        <p:spPr>
          <a:xfrm>
            <a:off x="2773680" y="3795376"/>
            <a:ext cx="771564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rPr>
              <a:t>We are vitally connect to Jesus by the Means of Grace</a:t>
            </a:r>
          </a:p>
        </p:txBody>
      </p:sp>
      <p:sp>
        <p:nvSpPr>
          <p:cNvPr id="5" name="TextBox 4">
            <a:extLst>
              <a:ext uri="{FF2B5EF4-FFF2-40B4-BE49-F238E27FC236}">
                <a16:creationId xmlns:a16="http://schemas.microsoft.com/office/drawing/2014/main" id="{F14129D9-A2DE-4391-BDD7-1E0F979D36F9}"/>
              </a:ext>
            </a:extLst>
          </p:cNvPr>
          <p:cNvSpPr txBox="1"/>
          <p:nvPr/>
        </p:nvSpPr>
        <p:spPr>
          <a:xfrm>
            <a:off x="2987040" y="5038360"/>
            <a:ext cx="71831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rPr>
              <a:t>In the life that revolves around Christian worship.</a:t>
            </a:r>
          </a:p>
        </p:txBody>
      </p:sp>
    </p:spTree>
    <p:extLst>
      <p:ext uri="{BB962C8B-B14F-4D97-AF65-F5344CB8AC3E}">
        <p14:creationId xmlns:p14="http://schemas.microsoft.com/office/powerpoint/2010/main" val="309230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76FEA6-3BE5-47F6-9BC1-1762CD2D0106}"/>
              </a:ext>
            </a:extLst>
          </p:cNvPr>
          <p:cNvSpPr txBox="1"/>
          <p:nvPr/>
        </p:nvSpPr>
        <p:spPr>
          <a:xfrm>
            <a:off x="713509" y="865909"/>
            <a:ext cx="10529455"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Rockwell" panose="02060603020205020403"/>
                <a:ea typeface="+mn-ea"/>
                <a:cs typeface="+mn-cs"/>
              </a:rPr>
              <a:t>3 </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In the fifteenth year of the reign of Tiberius Caesar—when Pontius Pilate was governor of Judea, Herod tetrarch of Galilee, his brother Philip tetrarch of </a:t>
            </a:r>
            <a:r>
              <a:rPr kumimoji="0" lang="en-US" sz="4400" b="0" i="0" u="none" strike="noStrike" kern="1200" cap="none" spc="0" normalizeH="0" baseline="0" noProof="0" dirty="0" err="1">
                <a:ln>
                  <a:noFill/>
                </a:ln>
                <a:solidFill>
                  <a:prstClr val="white"/>
                </a:solidFill>
                <a:effectLst/>
                <a:uLnTx/>
                <a:uFillTx/>
                <a:latin typeface="Rockwell" panose="02060603020205020403"/>
                <a:ea typeface="+mn-ea"/>
                <a:cs typeface="+mn-cs"/>
              </a:rPr>
              <a:t>Iturea</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and </a:t>
            </a:r>
            <a:r>
              <a:rPr kumimoji="0" lang="en-US" sz="4400" b="0" i="0" u="none" strike="noStrike" kern="1200" cap="none" spc="0" normalizeH="0" baseline="0" noProof="0" dirty="0" err="1">
                <a:ln>
                  <a:noFill/>
                </a:ln>
                <a:solidFill>
                  <a:prstClr val="white"/>
                </a:solidFill>
                <a:effectLst/>
                <a:uLnTx/>
                <a:uFillTx/>
                <a:latin typeface="Rockwell" panose="02060603020205020403"/>
                <a:ea typeface="+mn-ea"/>
                <a:cs typeface="+mn-cs"/>
              </a:rPr>
              <a:t>Traconitis</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and </a:t>
            </a:r>
            <a:r>
              <a:rPr kumimoji="0" lang="en-US" sz="4400" b="0" i="0" u="none" strike="noStrike" kern="1200" cap="none" spc="0" normalizeH="0" baseline="0" noProof="0" dirty="0" err="1">
                <a:ln>
                  <a:noFill/>
                </a:ln>
                <a:solidFill>
                  <a:prstClr val="white"/>
                </a:solidFill>
                <a:effectLst/>
                <a:uLnTx/>
                <a:uFillTx/>
                <a:latin typeface="Rockwell" panose="02060603020205020403"/>
                <a:ea typeface="+mn-ea"/>
                <a:cs typeface="+mn-cs"/>
              </a:rPr>
              <a:t>Lysanias</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tetrarch of Abilene— </a:t>
            </a:r>
            <a:r>
              <a:rPr kumimoji="0" lang="en-US" sz="4400" b="1" i="0" u="none" strike="noStrike" kern="1200" cap="none" spc="0" normalizeH="0" baseline="30000" noProof="0" dirty="0">
                <a:ln>
                  <a:noFill/>
                </a:ln>
                <a:solidFill>
                  <a:prstClr val="white"/>
                </a:solidFill>
                <a:effectLst/>
                <a:uLnTx/>
                <a:uFillTx/>
                <a:latin typeface="Rockwell" panose="02060603020205020403"/>
                <a:ea typeface="+mn-ea"/>
                <a:cs typeface="+mn-cs"/>
              </a:rPr>
              <a:t>2 </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during the high-priesthood of Annas and Caiaphas, </a:t>
            </a:r>
            <a:r>
              <a:rPr kumimoji="0" lang="en-US" sz="4400" b="0" i="0" u="none" strike="noStrike" kern="1200" cap="none" spc="0" normalizeH="0" baseline="0" noProof="0" dirty="0">
                <a:ln>
                  <a:noFill/>
                </a:ln>
                <a:solidFill>
                  <a:srgbClr val="FFFF00"/>
                </a:solidFill>
                <a:effectLst/>
                <a:uLnTx/>
                <a:uFillTx/>
                <a:latin typeface="Rockwell" panose="02060603020205020403"/>
                <a:ea typeface="+mn-ea"/>
                <a:cs typeface="+mn-cs"/>
              </a:rPr>
              <a:t>the word of God came…</a:t>
            </a: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 </a:t>
            </a:r>
          </a:p>
        </p:txBody>
      </p:sp>
      <p:sp>
        <p:nvSpPr>
          <p:cNvPr id="7" name="Oval 6">
            <a:extLst>
              <a:ext uri="{FF2B5EF4-FFF2-40B4-BE49-F238E27FC236}">
                <a16:creationId xmlns:a16="http://schemas.microsoft.com/office/drawing/2014/main" id="{822AFBF3-F7FE-4D3E-81A2-543940F3BD77}"/>
              </a:ext>
            </a:extLst>
          </p:cNvPr>
          <p:cNvSpPr/>
          <p:nvPr/>
        </p:nvSpPr>
        <p:spPr>
          <a:xfrm>
            <a:off x="1860024" y="433316"/>
            <a:ext cx="8236423" cy="59913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rPr>
              <a:t>Luke is a world-class historian charged with “habitual accuracy” and is credited with the profound </a:t>
            </a:r>
            <a:r>
              <a:rPr kumimoji="0" lang="en-US" sz="3600" b="0" i="1" u="none" strike="noStrike" kern="1200" cap="none" spc="0" normalizeH="0" baseline="0" noProof="0" dirty="0">
                <a:ln>
                  <a:noFill/>
                </a:ln>
                <a:solidFill>
                  <a:prstClr val="white"/>
                </a:solidFill>
                <a:effectLst/>
                <a:uLnTx/>
                <a:uFillTx/>
                <a:latin typeface="Rockwell" panose="02060603020205020403"/>
                <a:ea typeface="+mn-ea"/>
                <a:cs typeface="+mn-cs"/>
              </a:rPr>
              <a:t>falsifiability</a:t>
            </a:r>
            <a:r>
              <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rPr>
              <a:t> he brings to the question of New Testament reliability.</a:t>
            </a: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7825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310" y="1926427"/>
            <a:ext cx="1140583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25 </a:t>
            </a:r>
            <a:r>
              <a:rPr kumimoji="0" lang="en-US" sz="3200" b="0" i="0" u="none" strike="noStrike" kern="1200" cap="none" spc="0" normalizeH="0" baseline="0" noProof="0" dirty="0">
                <a:ln>
                  <a:noFill/>
                </a:ln>
                <a:solidFill>
                  <a:prstClr val="white"/>
                </a:solidFill>
                <a:effectLst/>
                <a:uLnTx/>
                <a:uFillTx/>
                <a:latin typeface="Helvetica Neue"/>
                <a:ea typeface="+mn-ea"/>
                <a:cs typeface="+mn-cs"/>
              </a:rPr>
              <a:t>“I am not insane, most excellent Festus,” Paul replied. “What I am saying is true and reasonable. </a:t>
            </a:r>
            <a:r>
              <a:rPr kumimoji="0" lang="en-US" sz="32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26 </a:t>
            </a:r>
            <a:r>
              <a:rPr kumimoji="0" lang="en-US" sz="3200" b="0" i="0" u="none" strike="noStrike" kern="1200" cap="none" spc="0" normalizeH="0" baseline="0" noProof="0" dirty="0">
                <a:ln>
                  <a:noFill/>
                </a:ln>
                <a:solidFill>
                  <a:prstClr val="white"/>
                </a:solidFill>
                <a:effectLst/>
                <a:uLnTx/>
                <a:uFillTx/>
                <a:latin typeface="Helvetica Neue"/>
                <a:ea typeface="+mn-ea"/>
                <a:cs typeface="+mn-cs"/>
              </a:rPr>
              <a:t>The king is familiar with these things, and I can speak freely to him. I am convinced that none of this has escaped his notice, because it was not done in a corner. </a:t>
            </a:r>
            <a:r>
              <a:rPr kumimoji="0" lang="en-US" sz="3200" b="1" i="0" u="none" strike="noStrike" kern="1200" cap="none" spc="0" normalizeH="0" baseline="30000" noProof="0" dirty="0">
                <a:ln>
                  <a:noFill/>
                </a:ln>
                <a:solidFill>
                  <a:prstClr val="white"/>
                </a:solidFill>
                <a:effectLst/>
                <a:uLnTx/>
                <a:uFillTx/>
                <a:latin typeface="Arial" panose="020B0604020202020204" pitchFamily="34" charset="0"/>
                <a:ea typeface="+mn-ea"/>
                <a:cs typeface="+mn-cs"/>
              </a:rPr>
              <a:t>27 </a:t>
            </a:r>
            <a:r>
              <a:rPr kumimoji="0" lang="en-US" sz="3200" b="0" i="0" u="none" strike="noStrike" kern="1200" cap="none" spc="0" normalizeH="0" baseline="0" noProof="0" dirty="0">
                <a:ln>
                  <a:noFill/>
                </a:ln>
                <a:solidFill>
                  <a:prstClr val="white"/>
                </a:solidFill>
                <a:effectLst/>
                <a:uLnTx/>
                <a:uFillTx/>
                <a:latin typeface="Helvetica Neue"/>
                <a:ea typeface="+mn-ea"/>
                <a:cs typeface="+mn-cs"/>
              </a:rPr>
              <a:t>King Agrippa, do you believe the prophets? I know you do.”</a:t>
            </a:r>
            <a:endParaRPr kumimoji="0" lang="en-US" sz="2800" b="0" i="0" u="none" strike="noStrike" kern="1200" cap="none" spc="0" normalizeH="0" baseline="0" noProof="0" dirty="0">
              <a:ln>
                <a:noFill/>
              </a:ln>
              <a:solidFill>
                <a:prstClr val="white"/>
              </a:solidFill>
              <a:effectLst/>
              <a:uLnTx/>
              <a:uFillTx/>
              <a:latin typeface="Helvetica Neu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Helvetica Neue"/>
              <a:ea typeface="+mn-ea"/>
              <a:cs typeface="+mn-cs"/>
            </a:endParaRPr>
          </a:p>
        </p:txBody>
      </p:sp>
      <p:sp>
        <p:nvSpPr>
          <p:cNvPr id="3" name="TextBox 2"/>
          <p:cNvSpPr txBox="1"/>
          <p:nvPr/>
        </p:nvSpPr>
        <p:spPr>
          <a:xfrm>
            <a:off x="358645" y="684256"/>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Acts 26</a:t>
            </a:r>
          </a:p>
        </p:txBody>
      </p:sp>
      <p:sp>
        <p:nvSpPr>
          <p:cNvPr id="7" name="Oval 6">
            <a:extLst>
              <a:ext uri="{FF2B5EF4-FFF2-40B4-BE49-F238E27FC236}">
                <a16:creationId xmlns:a16="http://schemas.microsoft.com/office/drawing/2014/main" id="{634E82F8-A221-4B91-BF6C-912D56C087C7}"/>
              </a:ext>
            </a:extLst>
          </p:cNvPr>
          <p:cNvSpPr/>
          <p:nvPr/>
        </p:nvSpPr>
        <p:spPr>
          <a:xfrm>
            <a:off x="2253321" y="684256"/>
            <a:ext cx="7180446" cy="59002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rPr>
              <a:t>Consider the nature of the Christian claim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dirty="0">
              <a:solidFill>
                <a:prstClr val="white"/>
              </a:solidFill>
              <a:latin typeface="Rockwell" panose="02060603020205020403"/>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rPr>
              <a:t>Do people know this?</a:t>
            </a:r>
            <a:r>
              <a:rPr kumimoji="0" lang="en-US" sz="3600" b="0" i="0" u="none" strike="noStrike" kern="1200" cap="none" spc="0" normalizeH="0" noProof="0" dirty="0">
                <a:ln>
                  <a:noFill/>
                </a:ln>
                <a:solidFill>
                  <a:prstClr val="white"/>
                </a:solidFill>
                <a:effectLst/>
                <a:uLnTx/>
                <a:uFillTx/>
                <a:latin typeface="Rockwell" panose="02060603020205020403"/>
                <a:ea typeface="+mn-ea"/>
                <a:cs typeface="+mn-cs"/>
              </a:rPr>
              <a:t> Are you sure?</a:t>
            </a: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8" name="Oval 7">
            <a:extLst>
              <a:ext uri="{FF2B5EF4-FFF2-40B4-BE49-F238E27FC236}">
                <a16:creationId xmlns:a16="http://schemas.microsoft.com/office/drawing/2014/main" id="{EC7C7AFF-8617-4E13-866D-870FD2283B97}"/>
              </a:ext>
            </a:extLst>
          </p:cNvPr>
          <p:cNvSpPr/>
          <p:nvPr/>
        </p:nvSpPr>
        <p:spPr>
          <a:xfrm>
            <a:off x="2256495" y="684256"/>
            <a:ext cx="7180446" cy="59002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ea typeface="+mn-ea"/>
                <a:cs typeface="+mn-cs"/>
              </a:rPr>
              <a:t>“Blessed are those who have</a:t>
            </a:r>
            <a:r>
              <a:rPr kumimoji="0" lang="en-US" sz="3600" b="0" i="0" u="none" strike="noStrike" kern="1200" cap="none" spc="0" normalizeH="0" noProof="0" dirty="0">
                <a:ln>
                  <a:noFill/>
                </a:ln>
                <a:solidFill>
                  <a:prstClr val="white"/>
                </a:solidFill>
                <a:effectLst/>
                <a:uLnTx/>
                <a:uFillTx/>
                <a:latin typeface="Rockwell" panose="02060603020205020403"/>
                <a:ea typeface="+mn-ea"/>
                <a:cs typeface="+mn-cs"/>
              </a:rPr>
              <a:t> not seen, but yet have believed.”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This is </a:t>
            </a:r>
            <a:r>
              <a:rPr lang="en-US" sz="3200" dirty="0">
                <a:solidFill>
                  <a:prstClr val="white"/>
                </a:solidFill>
                <a:latin typeface="Rockwell" panose="02060603020205020403"/>
              </a:rPr>
              <a:t>NOT belief without evidence.</a:t>
            </a: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18849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58F7FA-D8A9-4337-9A48-1D468D0A71EB}"/>
              </a:ext>
            </a:extLst>
          </p:cNvPr>
          <p:cNvPicPr>
            <a:picLocks noChangeAspect="1"/>
          </p:cNvPicPr>
          <p:nvPr/>
        </p:nvPicPr>
        <p:blipFill>
          <a:blip r:embed="rId3"/>
          <a:stretch>
            <a:fillRect/>
          </a:stretch>
        </p:blipFill>
        <p:spPr>
          <a:xfrm>
            <a:off x="3370006" y="52904"/>
            <a:ext cx="5451988" cy="6752191"/>
          </a:xfrm>
          <a:prstGeom prst="rect">
            <a:avLst/>
          </a:prstGeom>
        </p:spPr>
      </p:pic>
      <p:sp>
        <p:nvSpPr>
          <p:cNvPr id="3" name="Rectangle 2">
            <a:extLst>
              <a:ext uri="{FF2B5EF4-FFF2-40B4-BE49-F238E27FC236}">
                <a16:creationId xmlns:a16="http://schemas.microsoft.com/office/drawing/2014/main" id="{734A65BE-2233-4F34-BDBE-8593C9AABE4D}"/>
              </a:ext>
            </a:extLst>
          </p:cNvPr>
          <p:cNvSpPr/>
          <p:nvPr/>
        </p:nvSpPr>
        <p:spPr>
          <a:xfrm>
            <a:off x="3370006" y="1655545"/>
            <a:ext cx="5451988" cy="451424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051056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58F7FA-D8A9-4337-9A48-1D468D0A71EB}"/>
              </a:ext>
            </a:extLst>
          </p:cNvPr>
          <p:cNvPicPr>
            <a:picLocks noChangeAspect="1"/>
          </p:cNvPicPr>
          <p:nvPr/>
        </p:nvPicPr>
        <p:blipFill>
          <a:blip r:embed="rId3"/>
          <a:stretch>
            <a:fillRect/>
          </a:stretch>
        </p:blipFill>
        <p:spPr>
          <a:xfrm>
            <a:off x="3370006" y="52904"/>
            <a:ext cx="5451988" cy="6752191"/>
          </a:xfrm>
          <a:prstGeom prst="rect">
            <a:avLst/>
          </a:prstGeom>
        </p:spPr>
      </p:pic>
    </p:spTree>
    <p:extLst>
      <p:ext uri="{BB962C8B-B14F-4D97-AF65-F5344CB8AC3E}">
        <p14:creationId xmlns:p14="http://schemas.microsoft.com/office/powerpoint/2010/main" val="30362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6B36D1-2529-4962-AB41-7826284D6DB0}"/>
              </a:ext>
            </a:extLst>
          </p:cNvPr>
          <p:cNvPicPr>
            <a:picLocks noChangeAspect="1"/>
          </p:cNvPicPr>
          <p:nvPr/>
        </p:nvPicPr>
        <p:blipFill>
          <a:blip r:embed="rId3"/>
          <a:stretch>
            <a:fillRect/>
          </a:stretch>
        </p:blipFill>
        <p:spPr>
          <a:xfrm>
            <a:off x="706987" y="0"/>
            <a:ext cx="10778026" cy="6858000"/>
          </a:xfrm>
          <a:prstGeom prst="rect">
            <a:avLst/>
          </a:prstGeom>
        </p:spPr>
      </p:pic>
    </p:spTree>
    <p:extLst>
      <p:ext uri="{BB962C8B-B14F-4D97-AF65-F5344CB8AC3E}">
        <p14:creationId xmlns:p14="http://schemas.microsoft.com/office/powerpoint/2010/main" val="267660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651942"/>
            <a:ext cx="11386457"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Let’s take a quick look at the bulleted document on the Phenomenal Reliability of the New Testament</a:t>
            </a:r>
            <a:r>
              <a:rPr lang="en-US" sz="4800" dirty="0">
                <a:solidFill>
                  <a:srgbClr val="FFC000"/>
                </a:solidFill>
                <a:latin typeface="Rockwell" panose="02060603020205020403"/>
              </a:rPr>
              <a:t> (p. 18)</a:t>
            </a:r>
            <a:endPar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endParaRPr>
          </a:p>
        </p:txBody>
      </p:sp>
      <p:sp>
        <p:nvSpPr>
          <p:cNvPr id="4" name="Oval 3">
            <a:extLst>
              <a:ext uri="{FF2B5EF4-FFF2-40B4-BE49-F238E27FC236}">
                <a16:creationId xmlns:a16="http://schemas.microsoft.com/office/drawing/2014/main" id="{DE953837-8A8D-4767-B97E-02D3E598502F}"/>
              </a:ext>
            </a:extLst>
          </p:cNvPr>
          <p:cNvSpPr/>
          <p:nvPr/>
        </p:nvSpPr>
        <p:spPr>
          <a:xfrm>
            <a:off x="3026980" y="1158765"/>
            <a:ext cx="5864772" cy="4540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Jump in any time.</a:t>
            </a:r>
          </a:p>
          <a:p>
            <a:pPr algn="ctr"/>
            <a:endParaRPr lang="en-US" sz="3600" dirty="0"/>
          </a:p>
          <a:p>
            <a:pPr algn="ctr"/>
            <a:r>
              <a:rPr lang="en-US" sz="3600" dirty="0"/>
              <a:t>Or we can pause at the end.</a:t>
            </a:r>
          </a:p>
        </p:txBody>
      </p:sp>
    </p:spTree>
    <p:extLst>
      <p:ext uri="{BB962C8B-B14F-4D97-AF65-F5344CB8AC3E}">
        <p14:creationId xmlns:p14="http://schemas.microsoft.com/office/powerpoint/2010/main" val="69110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7071" y="1659285"/>
            <a:ext cx="1113957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600" b="0" i="0" u="none" strike="noStrike" kern="1200" cap="none" spc="0" normalizeH="0" baseline="0" noProof="0" dirty="0">
                <a:ln>
                  <a:noFill/>
                </a:ln>
                <a:solidFill>
                  <a:prstClr val="white"/>
                </a:solidFill>
                <a:effectLst/>
                <a:uLnTx/>
                <a:uFillTx/>
                <a:latin typeface="Rockwell" panose="02060603020205020403"/>
              </a:rPr>
              <a:t>For the sake of argument, we can limit ourselves to conclusions that have almost total consensus among historians regardless of their presuppositions.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solidFill>
                <a:prstClr val="white"/>
              </a:solidFill>
              <a:latin typeface="Rockwell" panose="02060603020205020403"/>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Rockwell" panose="02060603020205020403"/>
              </a:rPr>
              <a:t>3400 scholarly publications were analyzed and over 500 prominent historians (of all points of view) were examined or interrogated to reveal the</a:t>
            </a:r>
            <a:r>
              <a:rPr kumimoji="0" lang="en-US" sz="3600" b="0" i="0" u="none" strike="noStrike" kern="1200" cap="none" spc="0" normalizeH="0" noProof="0" dirty="0">
                <a:ln>
                  <a:noFill/>
                </a:ln>
                <a:solidFill>
                  <a:prstClr val="white"/>
                </a:solidFill>
                <a:effectLst/>
                <a:uLnTx/>
                <a:uFillTx/>
                <a:latin typeface="Rockwell" panose="02060603020205020403"/>
              </a:rPr>
              <a:t> historical issues that are conceded my nearly all of them.</a:t>
            </a:r>
            <a:endParaRPr kumimoji="0" lang="en-US" sz="3600" b="0" i="0" u="none" strike="noStrike" kern="1200" cap="none" spc="0" normalizeH="0" baseline="0" noProof="0" dirty="0">
              <a:ln>
                <a:noFill/>
              </a:ln>
              <a:solidFill>
                <a:prstClr val="white"/>
              </a:solidFill>
              <a:effectLst/>
              <a:uLnTx/>
              <a:uFillTx/>
              <a:latin typeface="Rockwell" panose="0206060302020502040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200" dirty="0">
              <a:solidFill>
                <a:prstClr val="white"/>
              </a:solidFill>
              <a:latin typeface="Rockwell" panose="02060603020205020403"/>
            </a:endParaRPr>
          </a:p>
        </p:txBody>
      </p:sp>
      <p:sp>
        <p:nvSpPr>
          <p:cNvPr id="3" name="TextBox 2"/>
          <p:cNvSpPr txBox="1"/>
          <p:nvPr/>
        </p:nvSpPr>
        <p:spPr>
          <a:xfrm>
            <a:off x="511833" y="419819"/>
            <a:ext cx="983411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“The Minimal Facts” Approach</a:t>
            </a:r>
          </a:p>
        </p:txBody>
      </p:sp>
    </p:spTree>
    <p:extLst>
      <p:ext uri="{BB962C8B-B14F-4D97-AF65-F5344CB8AC3E}">
        <p14:creationId xmlns:p14="http://schemas.microsoft.com/office/powerpoint/2010/main" val="384885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7071" y="1659285"/>
            <a:ext cx="11139578"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We can limit ourselves for the time being to New Testament texts whose veracity is not in doubt (e.g., about half of the epistles of Paul). </a:t>
            </a:r>
            <a:r>
              <a:rPr kumimoji="0" lang="en-US" sz="4000" b="0" i="1" u="none" strike="noStrike" kern="1200" cap="none" spc="0" normalizeH="0" baseline="0" noProof="0" dirty="0">
                <a:ln>
                  <a:noFill/>
                </a:ln>
                <a:solidFill>
                  <a:prstClr val="white"/>
                </a:solidFill>
                <a:effectLst/>
                <a:uLnTx/>
                <a:uFillTx/>
                <a:latin typeface="Rockwell" panose="02060603020205020403"/>
                <a:ea typeface="+mn-ea"/>
                <a:cs typeface="+mn-cs"/>
              </a:rPr>
              <a:t>This is only for the time being.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“Doggone it! It seems like he did it.”</a:t>
            </a:r>
          </a:p>
        </p:txBody>
      </p:sp>
      <p:sp>
        <p:nvSpPr>
          <p:cNvPr id="3" name="TextBox 2"/>
          <p:cNvSpPr txBox="1"/>
          <p:nvPr/>
        </p:nvSpPr>
        <p:spPr>
          <a:xfrm>
            <a:off x="511833" y="419819"/>
            <a:ext cx="983411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“The Minimal Facts” Approach</a:t>
            </a:r>
          </a:p>
        </p:txBody>
      </p:sp>
    </p:spTree>
    <p:extLst>
      <p:ext uri="{BB962C8B-B14F-4D97-AF65-F5344CB8AC3E}">
        <p14:creationId xmlns:p14="http://schemas.microsoft.com/office/powerpoint/2010/main" val="29890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060" y="943593"/>
            <a:ext cx="11929043"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 man known as Jesus Christ was executed by the Romans through crucifixion</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Later, the disciples believed he appeared to them physically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 Conversion of the Persecutor Saul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 Conversion of the Skeptic James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9A8D2">
                  <a:lumMod val="60000"/>
                  <a:lumOff val="40000"/>
                </a:srgbClr>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2">
                    <a:lumMod val="75000"/>
                  </a:schemeClr>
                </a:solidFill>
                <a:effectLst/>
                <a:uLnTx/>
                <a:uFillTx/>
                <a:latin typeface="Rockwell" panose="02060603020205020403"/>
                <a:ea typeface="+mn-ea"/>
                <a:cs typeface="+mn-cs"/>
              </a:rPr>
              <a:t>The Empty Tomb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9A8D2">
                  <a:lumMod val="60000"/>
                  <a:lumOff val="40000"/>
                </a:srgbClr>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The authenticity of 1 Corinthians and Galatians is unquestioned.</a:t>
            </a:r>
          </a:p>
        </p:txBody>
      </p:sp>
      <p:sp>
        <p:nvSpPr>
          <p:cNvPr id="3" name="TextBox 2"/>
          <p:cNvSpPr txBox="1"/>
          <p:nvPr/>
        </p:nvSpPr>
        <p:spPr>
          <a:xfrm>
            <a:off x="1316570" y="-113036"/>
            <a:ext cx="983411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“The Minimal Facts” Approach</a:t>
            </a:r>
          </a:p>
        </p:txBody>
      </p:sp>
    </p:spTree>
    <p:extLst>
      <p:ext uri="{BB962C8B-B14F-4D97-AF65-F5344CB8AC3E}">
        <p14:creationId xmlns:p14="http://schemas.microsoft.com/office/powerpoint/2010/main" val="112638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fade">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fade">
                                      <p:cBhvr>
                                        <p:cTn id="3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783" y="1167881"/>
            <a:ext cx="11766433" cy="36625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 earliest evidence for the existence of Alexander the Great is a football field removed from his life.</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We have the unimpeached testimony of Paul, a man known to history, from five or six feet (years) from Ground Zero. This is when he “historied” with Peter in Jerusalem (Galatians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TextBox 2"/>
          <p:cNvSpPr txBox="1"/>
          <p:nvPr/>
        </p:nvSpPr>
        <p:spPr>
          <a:xfrm>
            <a:off x="80510" y="0"/>
            <a:ext cx="91152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If a foot represents a year…</a:t>
            </a:r>
          </a:p>
        </p:txBody>
      </p:sp>
    </p:spTree>
    <p:extLst>
      <p:ext uri="{BB962C8B-B14F-4D97-AF65-F5344CB8AC3E}">
        <p14:creationId xmlns:p14="http://schemas.microsoft.com/office/powerpoint/2010/main" val="346397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783" y="927249"/>
            <a:ext cx="11766433" cy="6494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Skeptical New Testament scholars, including none other than Bart Ehrman himself, publicly acknowledge that the testimony of Christians in Jerusalem can be dated to </a:t>
            </a:r>
            <a:r>
              <a:rPr kumimoji="0" lang="en-US" sz="3200" b="0" i="1" u="none" strike="noStrike" kern="1200" cap="none" spc="0" normalizeH="0" baseline="0" noProof="0" dirty="0">
                <a:ln>
                  <a:noFill/>
                </a:ln>
                <a:solidFill>
                  <a:prstClr val="white"/>
                </a:solidFill>
                <a:effectLst/>
                <a:uLnTx/>
                <a:uFillTx/>
                <a:latin typeface="Rockwell" panose="02060603020205020403"/>
                <a:ea typeface="+mn-ea"/>
                <a:cs typeface="+mn-cs"/>
              </a:rPr>
              <a:t>two or three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years after the resurrection of Jesus. Why?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In 1 Corinthians 15, Paul appears to be quoting a credal statement already in circulation by the time he was converted two or perhaps three years after Jesus rose.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So began the about-face of a brilliant man who retained his brilliance and mental clarity and maintained his confession at great personal cost to the end of his life.</a:t>
            </a:r>
            <a:endParaRPr kumimoji="0" lang="en-US" sz="20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3" name="TextBox 2"/>
          <p:cNvSpPr txBox="1"/>
          <p:nvPr/>
        </p:nvSpPr>
        <p:spPr>
          <a:xfrm>
            <a:off x="80510" y="0"/>
            <a:ext cx="911524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If a foot represents a year…</a:t>
            </a:r>
          </a:p>
        </p:txBody>
      </p:sp>
    </p:spTree>
    <p:extLst>
      <p:ext uri="{BB962C8B-B14F-4D97-AF65-F5344CB8AC3E}">
        <p14:creationId xmlns:p14="http://schemas.microsoft.com/office/powerpoint/2010/main" val="41613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18" y="1667240"/>
            <a:ext cx="1113957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For what I received I passed on to you as of first importance: that Christ died for our sins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4 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that he was buried, that he was raised on the third day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5 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that he appeared to Cephas, and then to the Twelve.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6 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After that, he appeared to more than five hundred of the brothers and sisters at the same time, most of whom are still living, though some have fallen asleep.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7 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Then he appeared to James, then to all the apostles,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8 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last of all he appeared to me also, as to one abnormally born.</a:t>
            </a:r>
          </a:p>
        </p:txBody>
      </p:sp>
      <p:sp>
        <p:nvSpPr>
          <p:cNvPr id="3" name="TextBox 2"/>
          <p:cNvSpPr txBox="1"/>
          <p:nvPr/>
        </p:nvSpPr>
        <p:spPr>
          <a:xfrm>
            <a:off x="511834" y="419819"/>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1 Corinthians 15</a:t>
            </a:r>
          </a:p>
        </p:txBody>
      </p:sp>
    </p:spTree>
    <p:extLst>
      <p:ext uri="{BB962C8B-B14F-4D97-AF65-F5344CB8AC3E}">
        <p14:creationId xmlns:p14="http://schemas.microsoft.com/office/powerpoint/2010/main" val="342273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18" y="1667240"/>
            <a:ext cx="1113957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For what I received </a:t>
            </a: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I passed on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to you as of first importance: that Christ died for our sins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4 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that he was buried, that he was raised on the third day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5 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that he appeared to Cephas, and then to the Twelve.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6 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After that, he appeared to more than five hundred of the brothers and sisters at the same time, most of whom are still living, though some have fallen asleep.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7 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Then he appeared to James, then to all the apostles,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8 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last of all he appeared to me also, as to one abnormally born.</a:t>
            </a:r>
          </a:p>
        </p:txBody>
      </p:sp>
      <p:sp>
        <p:nvSpPr>
          <p:cNvPr id="3" name="TextBox 2"/>
          <p:cNvSpPr txBox="1"/>
          <p:nvPr/>
        </p:nvSpPr>
        <p:spPr>
          <a:xfrm>
            <a:off x="511834" y="419819"/>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rPr>
              <a:t>1 Corinthians 15</a:t>
            </a:r>
          </a:p>
        </p:txBody>
      </p:sp>
    </p:spTree>
    <p:extLst>
      <p:ext uri="{BB962C8B-B14F-4D97-AF65-F5344CB8AC3E}">
        <p14:creationId xmlns:p14="http://schemas.microsoft.com/office/powerpoint/2010/main" val="3922431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18" y="1667240"/>
            <a:ext cx="1113957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For </a:t>
            </a:r>
            <a:r>
              <a:rPr kumimoji="0" lang="en-US" sz="3200" b="0" i="0" u="none" strike="noStrike" kern="1200" cap="none" spc="0" normalizeH="0" baseline="0" noProof="0" dirty="0">
                <a:ln>
                  <a:noFill/>
                </a:ln>
                <a:solidFill>
                  <a:srgbClr val="FFC000"/>
                </a:solidFill>
                <a:effectLst/>
                <a:uLnTx/>
                <a:uFillTx/>
                <a:latin typeface="Rockwell" panose="02060603020205020403"/>
                <a:ea typeface="+mn-ea"/>
                <a:cs typeface="+mn-cs"/>
              </a:rPr>
              <a:t>what I received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I passed on to you as of first importance: that Christ died for our sins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4 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that he was buried, that he was raised on the third day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5 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that he appeared to Cephas, and then to the Twelve.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6 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After that, he appeared to more than five hundred of the brothers and sisters at the same time, most of whom are still living, though some have fallen asleep.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7 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Then he appeared to James, then to all the apostles,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8 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last of all he appeared to me also, as to one abnormally born.</a:t>
            </a:r>
          </a:p>
        </p:txBody>
      </p:sp>
      <p:sp>
        <p:nvSpPr>
          <p:cNvPr id="3" name="TextBox 2"/>
          <p:cNvSpPr txBox="1"/>
          <p:nvPr/>
        </p:nvSpPr>
        <p:spPr>
          <a:xfrm>
            <a:off x="511834" y="419819"/>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rPr>
              <a:t>1 Corinthians 15</a:t>
            </a:r>
          </a:p>
        </p:txBody>
      </p:sp>
    </p:spTree>
    <p:extLst>
      <p:ext uri="{BB962C8B-B14F-4D97-AF65-F5344CB8AC3E}">
        <p14:creationId xmlns:p14="http://schemas.microsoft.com/office/powerpoint/2010/main" val="172916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818" y="1667240"/>
            <a:ext cx="1113957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For what I received I passed on to you as of first importance: that Christ died for our sins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4 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that he was buried, that he was raised on the third day according to the Scriptures,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5 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that he appeared to Cephas, and then to the Twelve.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6 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After that, he appeared to more than five hundred of the brothers and sisters at the same time, most of whom are still living, though some have fallen asleep.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7 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Then he appeared to James, then to all the apostles, </a:t>
            </a:r>
            <a:r>
              <a:rPr kumimoji="0" lang="en-US" sz="3200" b="1" i="0" u="none" strike="noStrike" kern="1200" cap="none" spc="0" normalizeH="0" baseline="30000" noProof="0" dirty="0">
                <a:ln>
                  <a:noFill/>
                </a:ln>
                <a:solidFill>
                  <a:prstClr val="white"/>
                </a:solidFill>
                <a:effectLst/>
                <a:uLnTx/>
                <a:uFillTx/>
                <a:latin typeface="Rockwell" panose="02060603020205020403"/>
                <a:ea typeface="+mn-ea"/>
                <a:cs typeface="+mn-cs"/>
              </a:rPr>
              <a:t>8 </a:t>
            </a:r>
            <a:r>
              <a:rPr kumimoji="0" lang="en-US" sz="3200" b="0" i="0" u="none" strike="noStrike" kern="1200" cap="none" spc="0" normalizeH="0" baseline="0" noProof="0" dirty="0">
                <a:ln>
                  <a:noFill/>
                </a:ln>
                <a:solidFill>
                  <a:prstClr val="white"/>
                </a:solidFill>
                <a:effectLst/>
                <a:uLnTx/>
                <a:uFillTx/>
                <a:latin typeface="Rockwell" panose="02060603020205020403"/>
                <a:ea typeface="+mn-ea"/>
                <a:cs typeface="+mn-cs"/>
              </a:rPr>
              <a:t>and last of all he appeared to me also, as to one abnormally born.</a:t>
            </a:r>
          </a:p>
        </p:txBody>
      </p:sp>
      <p:sp>
        <p:nvSpPr>
          <p:cNvPr id="3" name="TextBox 2"/>
          <p:cNvSpPr txBox="1"/>
          <p:nvPr/>
        </p:nvSpPr>
        <p:spPr>
          <a:xfrm>
            <a:off x="511834" y="419819"/>
            <a:ext cx="652157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1 Corinthians 15</a:t>
            </a:r>
          </a:p>
        </p:txBody>
      </p:sp>
      <p:sp>
        <p:nvSpPr>
          <p:cNvPr id="4" name="Oval 3">
            <a:extLst>
              <a:ext uri="{FF2B5EF4-FFF2-40B4-BE49-F238E27FC236}">
                <a16:creationId xmlns:a16="http://schemas.microsoft.com/office/drawing/2014/main" id="{ADD2CD20-FCB0-41E0-BCBB-0250A0A0826F}"/>
              </a:ext>
            </a:extLst>
          </p:cNvPr>
          <p:cNvSpPr/>
          <p:nvPr/>
        </p:nvSpPr>
        <p:spPr>
          <a:xfrm>
            <a:off x="1417607" y="818839"/>
            <a:ext cx="9144000" cy="5220322"/>
          </a:xfrm>
          <a:prstGeom prst="ellipse">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There is only 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crucified man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rPr>
              <a:t>whose name you know. Why?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t>(Well, there’s Peter, too, but that doesn’t weaken the point.)</a:t>
            </a:r>
          </a:p>
        </p:txBody>
      </p:sp>
    </p:spTree>
    <p:extLst>
      <p:ext uri="{BB962C8B-B14F-4D97-AF65-F5344CB8AC3E}">
        <p14:creationId xmlns:p14="http://schemas.microsoft.com/office/powerpoint/2010/main" val="4120752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5584" y="555059"/>
            <a:ext cx="10806660"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Let’s take a quick look at the bulleted document on the Resurrection Apologetics (what’s behind some of the minimal facts, and other historical elements as well) (p. 22).</a:t>
            </a:r>
          </a:p>
        </p:txBody>
      </p:sp>
      <p:sp>
        <p:nvSpPr>
          <p:cNvPr id="4" name="Oval 3">
            <a:extLst>
              <a:ext uri="{FF2B5EF4-FFF2-40B4-BE49-F238E27FC236}">
                <a16:creationId xmlns:a16="http://schemas.microsoft.com/office/drawing/2014/main" id="{22A36787-A340-436A-8758-E4B1AA82FBDE}"/>
              </a:ext>
            </a:extLst>
          </p:cNvPr>
          <p:cNvSpPr/>
          <p:nvPr/>
        </p:nvSpPr>
        <p:spPr>
          <a:xfrm>
            <a:off x="3163614" y="1412453"/>
            <a:ext cx="5864772" cy="4540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Jump in any time.</a:t>
            </a:r>
          </a:p>
          <a:p>
            <a:pPr algn="ctr"/>
            <a:endParaRPr lang="en-US" sz="3600" dirty="0"/>
          </a:p>
          <a:p>
            <a:pPr algn="ctr"/>
            <a:r>
              <a:rPr lang="en-US" sz="3600" dirty="0"/>
              <a:t>Or we can open it up at the end.</a:t>
            </a:r>
          </a:p>
        </p:txBody>
      </p:sp>
    </p:spTree>
    <p:extLst>
      <p:ext uri="{BB962C8B-B14F-4D97-AF65-F5344CB8AC3E}">
        <p14:creationId xmlns:p14="http://schemas.microsoft.com/office/powerpoint/2010/main" val="201793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10056" y="725644"/>
            <a:ext cx="10806660"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FFC000"/>
                </a:solidFill>
                <a:latin typeface="Rockwell" panose="02060603020205020403"/>
              </a:rPr>
              <a:t>You can see a list of twenty additional positive arguments for the reality of Christ (p. 24f).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800" dirty="0">
              <a:solidFill>
                <a:srgbClr val="FFC000"/>
              </a:solidFill>
              <a:latin typeface="Rockwell" panose="0206060302020502040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4800" dirty="0">
                <a:solidFill>
                  <a:srgbClr val="FFC000"/>
                </a:solidFill>
                <a:latin typeface="Rockwell" panose="02060603020205020403"/>
              </a:rPr>
              <a:t>The phenomenon of prophecy, the historic advantage, “Liar, Lunatic, Lord,” and so 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endParaRPr>
          </a:p>
        </p:txBody>
      </p:sp>
      <p:sp>
        <p:nvSpPr>
          <p:cNvPr id="4" name="Oval 3">
            <a:extLst>
              <a:ext uri="{FF2B5EF4-FFF2-40B4-BE49-F238E27FC236}">
                <a16:creationId xmlns:a16="http://schemas.microsoft.com/office/drawing/2014/main" id="{FAAF3391-52F4-4E81-87FC-17FBEF363EE6}"/>
              </a:ext>
            </a:extLst>
          </p:cNvPr>
          <p:cNvSpPr/>
          <p:nvPr/>
        </p:nvSpPr>
        <p:spPr>
          <a:xfrm>
            <a:off x="3059639" y="1268918"/>
            <a:ext cx="5864772" cy="45404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Let’s talk about the usefulness and limitations of the content, in general, from this session</a:t>
            </a:r>
          </a:p>
        </p:txBody>
      </p:sp>
    </p:spTree>
    <p:extLst>
      <p:ext uri="{BB962C8B-B14F-4D97-AF65-F5344CB8AC3E}">
        <p14:creationId xmlns:p14="http://schemas.microsoft.com/office/powerpoint/2010/main" val="34836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75CA9-9716-47B0-8E8F-43AC5CFE11AC}"/>
              </a:ext>
            </a:extLst>
          </p:cNvPr>
          <p:cNvPicPr>
            <a:picLocks noChangeAspect="1"/>
          </p:cNvPicPr>
          <p:nvPr/>
        </p:nvPicPr>
        <p:blipFill>
          <a:blip r:embed="rId3"/>
          <a:stretch>
            <a:fillRect/>
          </a:stretch>
        </p:blipFill>
        <p:spPr>
          <a:xfrm>
            <a:off x="156675" y="1748447"/>
            <a:ext cx="2819421" cy="4317529"/>
          </a:xfrm>
          <a:prstGeom prst="rect">
            <a:avLst/>
          </a:prstGeom>
        </p:spPr>
      </p:pic>
      <p:pic>
        <p:nvPicPr>
          <p:cNvPr id="3" name="Picture 2">
            <a:extLst>
              <a:ext uri="{FF2B5EF4-FFF2-40B4-BE49-F238E27FC236}">
                <a16:creationId xmlns:a16="http://schemas.microsoft.com/office/drawing/2014/main" id="{82EDCE06-CE7A-405E-9FB5-021F9CBBA7C2}"/>
              </a:ext>
            </a:extLst>
          </p:cNvPr>
          <p:cNvPicPr>
            <a:picLocks noChangeAspect="1"/>
          </p:cNvPicPr>
          <p:nvPr/>
        </p:nvPicPr>
        <p:blipFill>
          <a:blip r:embed="rId4"/>
          <a:stretch>
            <a:fillRect/>
          </a:stretch>
        </p:blipFill>
        <p:spPr>
          <a:xfrm>
            <a:off x="3098141" y="1775309"/>
            <a:ext cx="2819421" cy="4210081"/>
          </a:xfrm>
          <a:prstGeom prst="rect">
            <a:avLst/>
          </a:prstGeom>
        </p:spPr>
      </p:pic>
      <p:pic>
        <p:nvPicPr>
          <p:cNvPr id="4" name="Picture 3">
            <a:extLst>
              <a:ext uri="{FF2B5EF4-FFF2-40B4-BE49-F238E27FC236}">
                <a16:creationId xmlns:a16="http://schemas.microsoft.com/office/drawing/2014/main" id="{B6AD236E-6A1B-4648-845D-2E7F7520BFC9}"/>
              </a:ext>
            </a:extLst>
          </p:cNvPr>
          <p:cNvPicPr>
            <a:picLocks noChangeAspect="1"/>
          </p:cNvPicPr>
          <p:nvPr/>
        </p:nvPicPr>
        <p:blipFill>
          <a:blip r:embed="rId5"/>
          <a:stretch>
            <a:fillRect/>
          </a:stretch>
        </p:blipFill>
        <p:spPr>
          <a:xfrm>
            <a:off x="6095998" y="1829034"/>
            <a:ext cx="2819421" cy="4156356"/>
          </a:xfrm>
          <a:prstGeom prst="rect">
            <a:avLst/>
          </a:prstGeom>
        </p:spPr>
      </p:pic>
      <p:pic>
        <p:nvPicPr>
          <p:cNvPr id="5" name="Picture 4">
            <a:extLst>
              <a:ext uri="{FF2B5EF4-FFF2-40B4-BE49-F238E27FC236}">
                <a16:creationId xmlns:a16="http://schemas.microsoft.com/office/drawing/2014/main" id="{5C10F9AC-F24A-4F56-A8BE-D5828D78EF6E}"/>
              </a:ext>
            </a:extLst>
          </p:cNvPr>
          <p:cNvPicPr>
            <a:picLocks noChangeAspect="1"/>
          </p:cNvPicPr>
          <p:nvPr/>
        </p:nvPicPr>
        <p:blipFill>
          <a:blip r:embed="rId6"/>
          <a:stretch>
            <a:fillRect/>
          </a:stretch>
        </p:blipFill>
        <p:spPr>
          <a:xfrm>
            <a:off x="9159508" y="1829034"/>
            <a:ext cx="2795679" cy="4210080"/>
          </a:xfrm>
          <a:prstGeom prst="rect">
            <a:avLst/>
          </a:prstGeom>
        </p:spPr>
      </p:pic>
      <p:sp>
        <p:nvSpPr>
          <p:cNvPr id="6" name="TextBox 5">
            <a:extLst>
              <a:ext uri="{FF2B5EF4-FFF2-40B4-BE49-F238E27FC236}">
                <a16:creationId xmlns:a16="http://schemas.microsoft.com/office/drawing/2014/main" id="{1D924EDD-CB75-4E29-8677-FC3E5E8F2100}"/>
              </a:ext>
            </a:extLst>
          </p:cNvPr>
          <p:cNvSpPr txBox="1"/>
          <p:nvPr/>
        </p:nvSpPr>
        <p:spPr>
          <a:xfrm>
            <a:off x="156675" y="226243"/>
            <a:ext cx="1214530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With any random extra minutes near the end of any session, I’ll just recommend books… </a:t>
            </a:r>
          </a:p>
        </p:txBody>
      </p:sp>
    </p:spTree>
    <p:extLst>
      <p:ext uri="{BB962C8B-B14F-4D97-AF65-F5344CB8AC3E}">
        <p14:creationId xmlns:p14="http://schemas.microsoft.com/office/powerpoint/2010/main" val="366054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8D6F05-AA9B-4D5A-ABFA-B4C25EFF2CD6}"/>
              </a:ext>
            </a:extLst>
          </p:cNvPr>
          <p:cNvPicPr>
            <a:picLocks noChangeAspect="1"/>
          </p:cNvPicPr>
          <p:nvPr/>
        </p:nvPicPr>
        <p:blipFill>
          <a:blip r:embed="rId3"/>
          <a:stretch>
            <a:fillRect/>
          </a:stretch>
        </p:blipFill>
        <p:spPr>
          <a:xfrm>
            <a:off x="3134980" y="1021854"/>
            <a:ext cx="2838471" cy="4015781"/>
          </a:xfrm>
          <a:prstGeom prst="rect">
            <a:avLst/>
          </a:prstGeom>
        </p:spPr>
      </p:pic>
      <p:pic>
        <p:nvPicPr>
          <p:cNvPr id="3" name="Picture 2">
            <a:extLst>
              <a:ext uri="{FF2B5EF4-FFF2-40B4-BE49-F238E27FC236}">
                <a16:creationId xmlns:a16="http://schemas.microsoft.com/office/drawing/2014/main" id="{7235C213-DCA4-4F09-B536-2043C4FA0487}"/>
              </a:ext>
            </a:extLst>
          </p:cNvPr>
          <p:cNvPicPr>
            <a:picLocks noChangeAspect="1"/>
          </p:cNvPicPr>
          <p:nvPr/>
        </p:nvPicPr>
        <p:blipFill>
          <a:blip r:embed="rId4"/>
          <a:stretch>
            <a:fillRect/>
          </a:stretch>
        </p:blipFill>
        <p:spPr>
          <a:xfrm>
            <a:off x="101070" y="1035042"/>
            <a:ext cx="2857521" cy="4015781"/>
          </a:xfrm>
          <a:prstGeom prst="rect">
            <a:avLst/>
          </a:prstGeom>
        </p:spPr>
      </p:pic>
      <p:pic>
        <p:nvPicPr>
          <p:cNvPr id="4" name="Picture 3">
            <a:extLst>
              <a:ext uri="{FF2B5EF4-FFF2-40B4-BE49-F238E27FC236}">
                <a16:creationId xmlns:a16="http://schemas.microsoft.com/office/drawing/2014/main" id="{9BE2E019-C113-4AFC-A4C0-05E5245B85D2}"/>
              </a:ext>
            </a:extLst>
          </p:cNvPr>
          <p:cNvPicPr>
            <a:picLocks noChangeAspect="1"/>
          </p:cNvPicPr>
          <p:nvPr/>
        </p:nvPicPr>
        <p:blipFill>
          <a:blip r:embed="rId5"/>
          <a:stretch>
            <a:fillRect/>
          </a:stretch>
        </p:blipFill>
        <p:spPr>
          <a:xfrm>
            <a:off x="6149840" y="1008667"/>
            <a:ext cx="2905228" cy="4015781"/>
          </a:xfrm>
          <a:prstGeom prst="rect">
            <a:avLst/>
          </a:prstGeom>
        </p:spPr>
      </p:pic>
      <p:pic>
        <p:nvPicPr>
          <p:cNvPr id="5" name="Picture 4">
            <a:extLst>
              <a:ext uri="{FF2B5EF4-FFF2-40B4-BE49-F238E27FC236}">
                <a16:creationId xmlns:a16="http://schemas.microsoft.com/office/drawing/2014/main" id="{84C02517-C801-4D17-90B8-451D390DEA4C}"/>
              </a:ext>
            </a:extLst>
          </p:cNvPr>
          <p:cNvPicPr>
            <a:picLocks noChangeAspect="1"/>
          </p:cNvPicPr>
          <p:nvPr/>
        </p:nvPicPr>
        <p:blipFill>
          <a:blip r:embed="rId6"/>
          <a:stretch>
            <a:fillRect/>
          </a:stretch>
        </p:blipFill>
        <p:spPr>
          <a:xfrm>
            <a:off x="9231457" y="1008667"/>
            <a:ext cx="2753289" cy="4042156"/>
          </a:xfrm>
          <a:prstGeom prst="rect">
            <a:avLst/>
          </a:prstGeom>
        </p:spPr>
      </p:pic>
    </p:spTree>
    <p:extLst>
      <p:ext uri="{BB962C8B-B14F-4D97-AF65-F5344CB8AC3E}">
        <p14:creationId xmlns:p14="http://schemas.microsoft.com/office/powerpoint/2010/main" val="343482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DB2843-CBE5-4EE8-B618-743329320B27}"/>
              </a:ext>
            </a:extLst>
          </p:cNvPr>
          <p:cNvPicPr>
            <a:picLocks noChangeAspect="1"/>
          </p:cNvPicPr>
          <p:nvPr/>
        </p:nvPicPr>
        <p:blipFill>
          <a:blip r:embed="rId3"/>
          <a:stretch>
            <a:fillRect/>
          </a:stretch>
        </p:blipFill>
        <p:spPr>
          <a:xfrm>
            <a:off x="3230391" y="1112359"/>
            <a:ext cx="2752609" cy="3987501"/>
          </a:xfrm>
          <a:prstGeom prst="rect">
            <a:avLst/>
          </a:prstGeom>
        </p:spPr>
      </p:pic>
      <p:pic>
        <p:nvPicPr>
          <p:cNvPr id="7" name="Picture 6">
            <a:extLst>
              <a:ext uri="{FF2B5EF4-FFF2-40B4-BE49-F238E27FC236}">
                <a16:creationId xmlns:a16="http://schemas.microsoft.com/office/drawing/2014/main" id="{A8A01AC2-8800-4EC5-BF49-5FBA9662FC36}"/>
              </a:ext>
            </a:extLst>
          </p:cNvPr>
          <p:cNvPicPr>
            <a:picLocks noChangeAspect="1"/>
          </p:cNvPicPr>
          <p:nvPr/>
        </p:nvPicPr>
        <p:blipFill>
          <a:blip r:embed="rId4"/>
          <a:stretch>
            <a:fillRect/>
          </a:stretch>
        </p:blipFill>
        <p:spPr>
          <a:xfrm>
            <a:off x="6209001" y="1112360"/>
            <a:ext cx="2805482" cy="3987501"/>
          </a:xfrm>
          <a:prstGeom prst="rect">
            <a:avLst/>
          </a:prstGeom>
        </p:spPr>
      </p:pic>
      <p:pic>
        <p:nvPicPr>
          <p:cNvPr id="2" name="Picture 1">
            <a:extLst>
              <a:ext uri="{FF2B5EF4-FFF2-40B4-BE49-F238E27FC236}">
                <a16:creationId xmlns:a16="http://schemas.microsoft.com/office/drawing/2014/main" id="{F6C9F7C7-50D5-4FCD-9A8A-EE9F40505D68}"/>
              </a:ext>
            </a:extLst>
          </p:cNvPr>
          <p:cNvPicPr>
            <a:picLocks noChangeAspect="1"/>
          </p:cNvPicPr>
          <p:nvPr/>
        </p:nvPicPr>
        <p:blipFill>
          <a:blip r:embed="rId5"/>
          <a:stretch>
            <a:fillRect/>
          </a:stretch>
        </p:blipFill>
        <p:spPr>
          <a:xfrm>
            <a:off x="222290" y="1112359"/>
            <a:ext cx="2752609" cy="3987501"/>
          </a:xfrm>
          <a:prstGeom prst="rect">
            <a:avLst/>
          </a:prstGeom>
        </p:spPr>
      </p:pic>
      <p:pic>
        <p:nvPicPr>
          <p:cNvPr id="9" name="Picture 8">
            <a:extLst>
              <a:ext uri="{FF2B5EF4-FFF2-40B4-BE49-F238E27FC236}">
                <a16:creationId xmlns:a16="http://schemas.microsoft.com/office/drawing/2014/main" id="{ECF4F6DC-8131-465C-8F38-2C11C34C78E0}"/>
              </a:ext>
            </a:extLst>
          </p:cNvPr>
          <p:cNvPicPr>
            <a:picLocks noChangeAspect="1"/>
          </p:cNvPicPr>
          <p:nvPr/>
        </p:nvPicPr>
        <p:blipFill>
          <a:blip r:embed="rId6"/>
          <a:stretch>
            <a:fillRect/>
          </a:stretch>
        </p:blipFill>
        <p:spPr>
          <a:xfrm>
            <a:off x="9217102" y="1112358"/>
            <a:ext cx="2752608" cy="3987501"/>
          </a:xfrm>
          <a:prstGeom prst="rect">
            <a:avLst/>
          </a:prstGeom>
        </p:spPr>
      </p:pic>
    </p:spTree>
    <p:extLst>
      <p:ext uri="{BB962C8B-B14F-4D97-AF65-F5344CB8AC3E}">
        <p14:creationId xmlns:p14="http://schemas.microsoft.com/office/powerpoint/2010/main" val="412282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891280" y="2024629"/>
            <a:ext cx="5837325" cy="295465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Session Four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rPr>
              <a:t>Handling Objections</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20200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F16BA6-76FB-4700-984B-F008536BAB2C}"/>
              </a:ext>
            </a:extLst>
          </p:cNvPr>
          <p:cNvPicPr>
            <a:picLocks noChangeAspect="1"/>
          </p:cNvPicPr>
          <p:nvPr/>
        </p:nvPicPr>
        <p:blipFill>
          <a:blip r:embed="rId3"/>
          <a:stretch>
            <a:fillRect/>
          </a:stretch>
        </p:blipFill>
        <p:spPr>
          <a:xfrm>
            <a:off x="1506747" y="0"/>
            <a:ext cx="9029766" cy="4895886"/>
          </a:xfrm>
          <a:prstGeom prst="rect">
            <a:avLst/>
          </a:prstGeom>
        </p:spPr>
      </p:pic>
      <p:sp>
        <p:nvSpPr>
          <p:cNvPr id="4" name="TextBox 3">
            <a:extLst>
              <a:ext uri="{FF2B5EF4-FFF2-40B4-BE49-F238E27FC236}">
                <a16:creationId xmlns:a16="http://schemas.microsoft.com/office/drawing/2014/main" id="{B9F1D039-4D61-4A4C-BE09-1B05A2B03588}"/>
              </a:ext>
            </a:extLst>
          </p:cNvPr>
          <p:cNvSpPr txBox="1"/>
          <p:nvPr/>
        </p:nvSpPr>
        <p:spPr>
          <a:xfrm>
            <a:off x="795361" y="5264976"/>
            <a:ext cx="10601278"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Tell me about the God you don’t believe in. Maybe I don’t believe in him either.</a:t>
            </a:r>
            <a:endParaRPr kumimoji="0" lang="en-US" sz="3200" b="0" i="0" u="none" strike="noStrike" kern="1200" cap="none" spc="0" normalizeH="0" baseline="0" noProof="0" dirty="0">
              <a:ln>
                <a:noFill/>
              </a:ln>
              <a:solidFill>
                <a:prstClr val="white"/>
              </a:solidFill>
              <a:effectLst/>
              <a:uLnTx/>
              <a:uFillTx/>
              <a:latin typeface="Rockwell" panose="02060603020205020403"/>
            </a:endParaRPr>
          </a:p>
        </p:txBody>
      </p:sp>
    </p:spTree>
    <p:extLst>
      <p:ext uri="{BB962C8B-B14F-4D97-AF65-F5344CB8AC3E}">
        <p14:creationId xmlns:p14="http://schemas.microsoft.com/office/powerpoint/2010/main" val="203372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7614" y="-180714"/>
            <a:ext cx="10971768" cy="65248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Christian Apologetics:</a:t>
            </a:r>
            <a:endPar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2) Negative Apologetics</a:t>
            </a: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In our circles we have often limited our Christian apologetic to the use of human reason to dismantle other worldviews and the particular objections that spring from them.</a:t>
            </a:r>
            <a:r>
              <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rPr>
              <a:t>“How much sense does it really make to say…”</a:t>
            </a:r>
            <a:endParaRPr kumimoji="0" lang="en-US" sz="4400" b="0" i="1" u="none" strike="noStrike" kern="1200" cap="none" spc="0" normalizeH="0" baseline="0" noProof="0" dirty="0">
              <a:ln>
                <a:noFill/>
              </a:ln>
              <a:solidFill>
                <a:srgbClr val="DE9C3C">
                  <a:lumMod val="60000"/>
                  <a:lumOff val="40000"/>
                </a:srgbClr>
              </a:solidFill>
              <a:effectLst/>
              <a:uLnTx/>
              <a:uFillTx/>
              <a:latin typeface="Rockwell" panose="02060603020205020403"/>
              <a:ea typeface="+mn-ea"/>
              <a:cs typeface="+mn-cs"/>
            </a:endParaRPr>
          </a:p>
        </p:txBody>
      </p:sp>
      <p:sp>
        <p:nvSpPr>
          <p:cNvPr id="3" name="Oval 2">
            <a:extLst>
              <a:ext uri="{FF2B5EF4-FFF2-40B4-BE49-F238E27FC236}">
                <a16:creationId xmlns:a16="http://schemas.microsoft.com/office/drawing/2014/main" id="{2EB95EBC-8399-4786-9D51-2ED570B0905B}"/>
              </a:ext>
            </a:extLst>
          </p:cNvPr>
          <p:cNvSpPr/>
          <p:nvPr/>
        </p:nvSpPr>
        <p:spPr>
          <a:xfrm>
            <a:off x="1120780" y="-99810"/>
            <a:ext cx="10482606" cy="7211505"/>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a:p>
            <a:pPr algn="ctr"/>
            <a:r>
              <a:rPr lang="en-US" sz="3200" dirty="0"/>
              <a:t>We’re already dispensed with three special “defeaters” in the last session:</a:t>
            </a:r>
          </a:p>
          <a:p>
            <a:pPr algn="ctr"/>
            <a:endParaRPr lang="en-US" sz="2800" dirty="0"/>
          </a:p>
          <a:p>
            <a:pPr algn="ctr"/>
            <a:r>
              <a:rPr lang="en-US" sz="3600" dirty="0"/>
              <a:t>If Christ is dead…</a:t>
            </a:r>
          </a:p>
          <a:p>
            <a:pPr algn="ctr"/>
            <a:endParaRPr lang="en-US" sz="3600" dirty="0"/>
          </a:p>
          <a:p>
            <a:pPr algn="ctr"/>
            <a:r>
              <a:rPr lang="en-US" sz="3600" dirty="0"/>
              <a:t>If my Bible cannot be trusted…</a:t>
            </a:r>
          </a:p>
          <a:p>
            <a:pPr algn="ctr"/>
            <a:endParaRPr lang="en-US" sz="3600" dirty="0"/>
          </a:p>
          <a:p>
            <a:pPr algn="ctr"/>
            <a:r>
              <a:rPr lang="en-US" sz="3600" dirty="0"/>
              <a:t>If there’s no reason to think God even exists…</a:t>
            </a:r>
            <a:endParaRPr lang="en-US" sz="2000" dirty="0"/>
          </a:p>
        </p:txBody>
      </p:sp>
    </p:spTree>
    <p:extLst>
      <p:ext uri="{BB962C8B-B14F-4D97-AF65-F5344CB8AC3E}">
        <p14:creationId xmlns:p14="http://schemas.microsoft.com/office/powerpoint/2010/main" val="339113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A9FF28-D5CE-4771-B006-9F932FC1F684}"/>
              </a:ext>
            </a:extLst>
          </p:cNvPr>
          <p:cNvSpPr txBox="1"/>
          <p:nvPr/>
        </p:nvSpPr>
        <p:spPr>
          <a:xfrm>
            <a:off x="422562" y="83128"/>
            <a:ext cx="11653173" cy="6678751"/>
          </a:xfrm>
          <a:prstGeom prst="rect">
            <a:avLst/>
          </a:prstGeom>
          <a:noFill/>
        </p:spPr>
        <p:txBody>
          <a:bodyPr wrap="square" rtlCol="0">
            <a:spAutoFit/>
          </a:bodyPr>
          <a:lstStyle/>
          <a:p>
            <a:r>
              <a:rPr lang="en-US" sz="4000" dirty="0"/>
              <a:t>Our Approach</a:t>
            </a:r>
            <a:endParaRPr lang="en-US" sz="2400" dirty="0"/>
          </a:p>
          <a:p>
            <a:endParaRPr lang="en-US" sz="2400" dirty="0"/>
          </a:p>
          <a:p>
            <a:r>
              <a:rPr lang="en-US" sz="2800" dirty="0">
                <a:solidFill>
                  <a:schemeClr val="tx2">
                    <a:lumMod val="40000"/>
                    <a:lumOff val="60000"/>
                  </a:schemeClr>
                </a:solidFill>
              </a:rPr>
              <a:t>We do not assume people know what Christian theology says in relation to the defeater or, for that matter, what the gospel is.</a:t>
            </a:r>
          </a:p>
          <a:p>
            <a:endParaRPr lang="en-US" sz="2800" dirty="0"/>
          </a:p>
          <a:p>
            <a:r>
              <a:rPr lang="en-US" sz="2800" dirty="0"/>
              <a:t>We do not fail to present a Scriptural argument, even if we aren’t quoting chapter and verse. </a:t>
            </a:r>
          </a:p>
          <a:p>
            <a:endParaRPr lang="en-US" sz="2800" dirty="0"/>
          </a:p>
          <a:p>
            <a:r>
              <a:rPr lang="en-US" sz="2800" dirty="0">
                <a:solidFill>
                  <a:schemeClr val="tx2">
                    <a:lumMod val="40000"/>
                    <a:lumOff val="60000"/>
                  </a:schemeClr>
                </a:solidFill>
              </a:rPr>
              <a:t>We do not labor to make that answer palatable or to remove the scandal.</a:t>
            </a:r>
          </a:p>
          <a:p>
            <a:endParaRPr lang="en-US" sz="2800" dirty="0"/>
          </a:p>
          <a:p>
            <a:r>
              <a:rPr lang="en-US" sz="2800" dirty="0"/>
              <a:t>We will honor the question, listen well, and speak transparently, (not with pat answers).</a:t>
            </a:r>
          </a:p>
          <a:p>
            <a:endParaRPr lang="en-US" sz="2800" dirty="0"/>
          </a:p>
          <a:p>
            <a:r>
              <a:rPr lang="en-US" sz="2800" dirty="0">
                <a:solidFill>
                  <a:schemeClr val="tx2">
                    <a:lumMod val="40000"/>
                    <a:lumOff val="60000"/>
                  </a:schemeClr>
                </a:solidFill>
              </a:rPr>
              <a:t>We will testify to Christ crucified and raised, as our one true subject.</a:t>
            </a:r>
            <a:endParaRPr lang="en-US" sz="4000" dirty="0">
              <a:solidFill>
                <a:schemeClr val="tx2">
                  <a:lumMod val="40000"/>
                  <a:lumOff val="60000"/>
                </a:schemeClr>
              </a:solidFill>
            </a:endParaRPr>
          </a:p>
        </p:txBody>
      </p:sp>
      <p:sp>
        <p:nvSpPr>
          <p:cNvPr id="2" name="Oval 1">
            <a:extLst>
              <a:ext uri="{FF2B5EF4-FFF2-40B4-BE49-F238E27FC236}">
                <a16:creationId xmlns:a16="http://schemas.microsoft.com/office/drawing/2014/main" id="{EFC5DB9A-C71D-4E6E-810F-866E3F9CD854}"/>
              </a:ext>
            </a:extLst>
          </p:cNvPr>
          <p:cNvSpPr/>
          <p:nvPr/>
        </p:nvSpPr>
        <p:spPr>
          <a:xfrm>
            <a:off x="859971" y="489464"/>
            <a:ext cx="10472057" cy="58790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Let’s talk about the “Mother of all Defeaters”</a:t>
            </a:r>
          </a:p>
          <a:p>
            <a:pPr algn="ctr"/>
            <a:endParaRPr lang="en-US" sz="2800" dirty="0"/>
          </a:p>
          <a:p>
            <a:pPr algn="ctr"/>
            <a:r>
              <a:rPr lang="en-US" sz="2800" dirty="0"/>
              <a:t>Then a bit about the path forward</a:t>
            </a:r>
          </a:p>
          <a:p>
            <a:pPr algn="ctr"/>
            <a:endParaRPr lang="en-US" sz="2800" dirty="0"/>
          </a:p>
          <a:p>
            <a:pPr algn="ctr"/>
            <a:r>
              <a:rPr lang="en-US" sz="2800" dirty="0"/>
              <a:t>Then we can open it up to discuss any other skeptical challenges that are on your minds (see the handouts)</a:t>
            </a:r>
          </a:p>
          <a:p>
            <a:pPr algn="ctr"/>
            <a:endParaRPr lang="en-US" sz="2800" dirty="0"/>
          </a:p>
        </p:txBody>
      </p:sp>
    </p:spTree>
    <p:extLst>
      <p:ext uri="{BB962C8B-B14F-4D97-AF65-F5344CB8AC3E}">
        <p14:creationId xmlns:p14="http://schemas.microsoft.com/office/powerpoint/2010/main" val="424383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500"/>
                                        <p:tgtEl>
                                          <p:spTgt spid="4">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fade">
                                      <p:cBhvr>
                                        <p:cTn id="32" dur="500"/>
                                        <p:tgtEl>
                                          <p:spTgt spid="4">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bg/>
                                          </p:spTgt>
                                        </p:tgtEl>
                                        <p:attrNameLst>
                                          <p:attrName>style.visibility</p:attrName>
                                        </p:attrNameLst>
                                      </p:cBhvr>
                                      <p:to>
                                        <p:strVal val="visible"/>
                                      </p:to>
                                    </p:set>
                                    <p:animEffect transition="in" filter="fade">
                                      <p:cBhvr>
                                        <p:cTn id="37" dur="500"/>
                                        <p:tgtEl>
                                          <p:spTgt spid="2">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fade">
                                      <p:cBhvr>
                                        <p:cTn id="42" dur="500"/>
                                        <p:tgtEl>
                                          <p:spTgt spid="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animEffect transition="in" filter="fade">
                                      <p:cBhvr>
                                        <p:cTn id="47" dur="500"/>
                                        <p:tgtEl>
                                          <p:spTgt spid="2">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Effect transition="in" filter="fade">
                                      <p:cBhvr>
                                        <p:cTn id="5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 grpId="0" build="p"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A9FF28-D5CE-4771-B006-9F932FC1F684}"/>
              </a:ext>
            </a:extLst>
          </p:cNvPr>
          <p:cNvSpPr txBox="1"/>
          <p:nvPr/>
        </p:nvSpPr>
        <p:spPr>
          <a:xfrm>
            <a:off x="962891" y="2630722"/>
            <a:ext cx="11229109" cy="3477875"/>
          </a:xfrm>
          <a:prstGeom prst="rect">
            <a:avLst/>
          </a:prstGeom>
          <a:noFill/>
        </p:spPr>
        <p:txBody>
          <a:bodyPr wrap="square" rtlCol="0">
            <a:spAutoFit/>
          </a:bodyPr>
          <a:lstStyle/>
          <a:p>
            <a:r>
              <a:rPr lang="en-US" sz="4000" dirty="0">
                <a:solidFill>
                  <a:srgbClr val="FFC000"/>
                </a:solidFill>
              </a:rPr>
              <a:t>There is too much suffering in the world to believe in God.</a:t>
            </a:r>
          </a:p>
          <a:p>
            <a:endParaRPr lang="en-US" sz="3200" dirty="0"/>
          </a:p>
          <a:p>
            <a:endParaRPr lang="en-US" sz="3200" dirty="0"/>
          </a:p>
          <a:p>
            <a:endParaRPr lang="en-US" sz="3200" dirty="0"/>
          </a:p>
          <a:p>
            <a:endParaRPr lang="en-US" sz="4400" dirty="0"/>
          </a:p>
        </p:txBody>
      </p:sp>
      <p:sp>
        <p:nvSpPr>
          <p:cNvPr id="3" name="Oval 2">
            <a:extLst>
              <a:ext uri="{FF2B5EF4-FFF2-40B4-BE49-F238E27FC236}">
                <a16:creationId xmlns:a16="http://schemas.microsoft.com/office/drawing/2014/main" id="{37E4A5F7-394A-46B9-88F1-B75EE6D8E9B0}"/>
              </a:ext>
            </a:extLst>
          </p:cNvPr>
          <p:cNvSpPr/>
          <p:nvPr/>
        </p:nvSpPr>
        <p:spPr>
          <a:xfrm>
            <a:off x="859971" y="489464"/>
            <a:ext cx="10472057" cy="58790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Chew on this for five minutes in groups of at least three people.</a:t>
            </a:r>
            <a:endParaRPr lang="en-US" sz="2800" dirty="0"/>
          </a:p>
        </p:txBody>
      </p:sp>
    </p:spTree>
    <p:extLst>
      <p:ext uri="{BB962C8B-B14F-4D97-AF65-F5344CB8AC3E}">
        <p14:creationId xmlns:p14="http://schemas.microsoft.com/office/powerpoint/2010/main" val="370462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A9FF28-D5CE-4771-B006-9F932FC1F684}"/>
              </a:ext>
            </a:extLst>
          </p:cNvPr>
          <p:cNvSpPr txBox="1"/>
          <p:nvPr/>
        </p:nvSpPr>
        <p:spPr>
          <a:xfrm>
            <a:off x="340722" y="255168"/>
            <a:ext cx="11621892" cy="8279190"/>
          </a:xfrm>
          <a:prstGeom prst="rect">
            <a:avLst/>
          </a:prstGeom>
          <a:noFill/>
        </p:spPr>
        <p:txBody>
          <a:bodyPr wrap="square" rtlCol="0">
            <a:spAutoFit/>
          </a:bodyPr>
          <a:lstStyle/>
          <a:p>
            <a:r>
              <a:rPr lang="en-US" sz="4000" dirty="0">
                <a:solidFill>
                  <a:srgbClr val="FFC000"/>
                </a:solidFill>
              </a:rPr>
              <a:t>What might you want to know about the most common defeaters you happen to meet?</a:t>
            </a:r>
          </a:p>
          <a:p>
            <a:endParaRPr lang="en-US" sz="3200" dirty="0"/>
          </a:p>
          <a:p>
            <a:r>
              <a:rPr lang="en-US" sz="2800" dirty="0"/>
              <a:t>Who is saying it?</a:t>
            </a:r>
          </a:p>
          <a:p>
            <a:r>
              <a:rPr lang="en-US" sz="2800" dirty="0"/>
              <a:t>What do they really mean? What are the hidden assumptions?</a:t>
            </a:r>
          </a:p>
          <a:p>
            <a:r>
              <a:rPr lang="en-US" sz="2800" dirty="0"/>
              <a:t>Is it true in a way? What is the bigger picture the objection leaves us?</a:t>
            </a:r>
          </a:p>
          <a:p>
            <a:r>
              <a:rPr lang="en-US" sz="2800" dirty="0"/>
              <a:t>Where could it be coming from?</a:t>
            </a:r>
          </a:p>
          <a:p>
            <a:r>
              <a:rPr lang="en-US" sz="2800" dirty="0"/>
              <a:t>What false beliefs sit inside it?</a:t>
            </a:r>
          </a:p>
          <a:p>
            <a:r>
              <a:rPr lang="en-US" sz="2800" dirty="0"/>
              <a:t>Does it make any sense?</a:t>
            </a:r>
          </a:p>
          <a:p>
            <a:r>
              <a:rPr lang="en-US" sz="2800" dirty="0"/>
              <a:t>How is Christian theology implicated?</a:t>
            </a:r>
          </a:p>
          <a:p>
            <a:r>
              <a:rPr lang="en-US" sz="2800" dirty="0"/>
              <a:t>What sort of answer will make sense “out there?”</a:t>
            </a:r>
          </a:p>
          <a:p>
            <a:r>
              <a:rPr lang="en-US" sz="2800" dirty="0"/>
              <a:t>Why does it not get in the way for you personally? </a:t>
            </a:r>
          </a:p>
          <a:p>
            <a:r>
              <a:rPr lang="en-US" sz="2800" dirty="0"/>
              <a:t>What is the uniquely Lutheran, grace-saturated, sticky response?</a:t>
            </a:r>
          </a:p>
          <a:p>
            <a:endParaRPr lang="en-US" sz="3200" dirty="0"/>
          </a:p>
          <a:p>
            <a:endParaRPr lang="en-US" sz="3200" dirty="0"/>
          </a:p>
          <a:p>
            <a:endParaRPr lang="en-US" sz="3200" dirty="0"/>
          </a:p>
          <a:p>
            <a:endParaRPr lang="en-US" sz="4400" dirty="0"/>
          </a:p>
        </p:txBody>
      </p:sp>
      <p:sp>
        <p:nvSpPr>
          <p:cNvPr id="3" name="Oval 2">
            <a:extLst>
              <a:ext uri="{FF2B5EF4-FFF2-40B4-BE49-F238E27FC236}">
                <a16:creationId xmlns:a16="http://schemas.microsoft.com/office/drawing/2014/main" id="{E086443D-F153-4004-A5E3-A83065C454C7}"/>
              </a:ext>
            </a:extLst>
          </p:cNvPr>
          <p:cNvSpPr/>
          <p:nvPr/>
        </p:nvSpPr>
        <p:spPr>
          <a:xfrm>
            <a:off x="1804420" y="864666"/>
            <a:ext cx="8305015" cy="53355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p>
          <a:p>
            <a:pPr algn="ctr"/>
            <a:r>
              <a:rPr lang="en-US" sz="4000" dirty="0"/>
              <a:t>A loving God could never send someone to hell.</a:t>
            </a:r>
          </a:p>
          <a:p>
            <a:pPr algn="ctr"/>
            <a:endParaRPr lang="en-US" sz="2800" dirty="0"/>
          </a:p>
        </p:txBody>
      </p:sp>
    </p:spTree>
    <p:extLst>
      <p:ext uri="{BB962C8B-B14F-4D97-AF65-F5344CB8AC3E}">
        <p14:creationId xmlns:p14="http://schemas.microsoft.com/office/powerpoint/2010/main" val="400062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fade">
                                      <p:cBhvr>
                                        <p:cTn id="47" dur="500"/>
                                        <p:tgtEl>
                                          <p:spTgt spid="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txEl>
                                              <p:pRg st="10" end="10"/>
                                            </p:txEl>
                                          </p:spTgt>
                                        </p:tgtEl>
                                        <p:attrNameLst>
                                          <p:attrName>style.visibility</p:attrName>
                                        </p:attrNameLst>
                                      </p:cBhvr>
                                      <p:to>
                                        <p:strVal val="visible"/>
                                      </p:to>
                                    </p:set>
                                    <p:animEffect transition="in" filter="fade">
                                      <p:cBhvr>
                                        <p:cTn id="52" dur="500"/>
                                        <p:tgtEl>
                                          <p:spTgt spid="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xEl>
                                              <p:pRg st="11" end="11"/>
                                            </p:txEl>
                                          </p:spTgt>
                                        </p:tgtEl>
                                        <p:attrNameLst>
                                          <p:attrName>style.visibility</p:attrName>
                                        </p:attrNameLst>
                                      </p:cBhvr>
                                      <p:to>
                                        <p:strVal val="visible"/>
                                      </p:to>
                                    </p:set>
                                    <p:animEffect transition="in" filter="fade">
                                      <p:cBhvr>
                                        <p:cTn id="57" dur="500"/>
                                        <p:tgtEl>
                                          <p:spTgt spid="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bg/>
                                          </p:spTgt>
                                        </p:tgtEl>
                                        <p:attrNameLst>
                                          <p:attrName>style.visibility</p:attrName>
                                        </p:attrNameLst>
                                      </p:cBhvr>
                                      <p:to>
                                        <p:strVal val="visible"/>
                                      </p:to>
                                    </p:set>
                                    <p:animEffect transition="in" filter="fade">
                                      <p:cBhvr>
                                        <p:cTn id="62" dur="500"/>
                                        <p:tgtEl>
                                          <p:spTgt spid="3">
                                            <p:bg/>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 end="1"/>
                                            </p:txEl>
                                          </p:spTgt>
                                        </p:tgtEl>
                                        <p:attrNameLst>
                                          <p:attrName>style.visibility</p:attrName>
                                        </p:attrNameLst>
                                      </p:cBhvr>
                                      <p:to>
                                        <p:strVal val="visible"/>
                                      </p:to>
                                    </p:set>
                                    <p:animEffect transition="in" filter="fade">
                                      <p:cBhvr>
                                        <p:cTn id="6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C9482F-7AC3-437A-8853-3E6BC572DEF4}"/>
              </a:ext>
            </a:extLst>
          </p:cNvPr>
          <p:cNvSpPr txBox="1"/>
          <p:nvPr/>
        </p:nvSpPr>
        <p:spPr>
          <a:xfrm>
            <a:off x="649224" y="479646"/>
            <a:ext cx="101772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Activity #1  Notecard Exchange</a:t>
            </a:r>
          </a:p>
        </p:txBody>
      </p:sp>
      <p:sp>
        <p:nvSpPr>
          <p:cNvPr id="3" name="Rectangle 2">
            <a:extLst>
              <a:ext uri="{FF2B5EF4-FFF2-40B4-BE49-F238E27FC236}">
                <a16:creationId xmlns:a16="http://schemas.microsoft.com/office/drawing/2014/main" id="{F86C5536-1D0A-4B9B-8B48-58C77BE76545}"/>
              </a:ext>
            </a:extLst>
          </p:cNvPr>
          <p:cNvSpPr/>
          <p:nvPr/>
        </p:nvSpPr>
        <p:spPr>
          <a:xfrm>
            <a:off x="649224" y="1990344"/>
            <a:ext cx="4764024" cy="23865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4" name="Rectangle 3">
            <a:extLst>
              <a:ext uri="{FF2B5EF4-FFF2-40B4-BE49-F238E27FC236}">
                <a16:creationId xmlns:a16="http://schemas.microsoft.com/office/drawing/2014/main" id="{D5380230-BFD9-4965-9095-E6AB2E69A8C8}"/>
              </a:ext>
            </a:extLst>
          </p:cNvPr>
          <p:cNvSpPr/>
          <p:nvPr/>
        </p:nvSpPr>
        <p:spPr>
          <a:xfrm>
            <a:off x="6205728" y="1990344"/>
            <a:ext cx="4764024" cy="23865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cxnSp>
        <p:nvCxnSpPr>
          <p:cNvPr id="6" name="Straight Connector 5">
            <a:extLst>
              <a:ext uri="{FF2B5EF4-FFF2-40B4-BE49-F238E27FC236}">
                <a16:creationId xmlns:a16="http://schemas.microsoft.com/office/drawing/2014/main" id="{E8CAC156-D267-4C35-BABC-1906287F0689}"/>
              </a:ext>
            </a:extLst>
          </p:cNvPr>
          <p:cNvCxnSpPr/>
          <p:nvPr/>
        </p:nvCxnSpPr>
        <p:spPr>
          <a:xfrm>
            <a:off x="649224" y="2468880"/>
            <a:ext cx="4764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5ED05EA-AA51-487C-B51C-958174EC7E1D}"/>
              </a:ext>
            </a:extLst>
          </p:cNvPr>
          <p:cNvCxnSpPr/>
          <p:nvPr/>
        </p:nvCxnSpPr>
        <p:spPr>
          <a:xfrm>
            <a:off x="649224" y="2743200"/>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09B035F-2FA9-4319-9210-03AFB2C53782}"/>
              </a:ext>
            </a:extLst>
          </p:cNvPr>
          <p:cNvCxnSpPr/>
          <p:nvPr/>
        </p:nvCxnSpPr>
        <p:spPr>
          <a:xfrm>
            <a:off x="649224" y="3005328"/>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61710D55-71FC-4D0B-9099-047BD11A22EB}"/>
              </a:ext>
            </a:extLst>
          </p:cNvPr>
          <p:cNvCxnSpPr/>
          <p:nvPr/>
        </p:nvCxnSpPr>
        <p:spPr>
          <a:xfrm>
            <a:off x="649224" y="3288792"/>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B4A59AB-F8E0-4DB5-BA4D-5668602EA05F}"/>
              </a:ext>
            </a:extLst>
          </p:cNvPr>
          <p:cNvCxnSpPr/>
          <p:nvPr/>
        </p:nvCxnSpPr>
        <p:spPr>
          <a:xfrm>
            <a:off x="649224" y="3581400"/>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0A3FBC07-4CB5-404C-9B04-865DB616C81C}"/>
              </a:ext>
            </a:extLst>
          </p:cNvPr>
          <p:cNvCxnSpPr/>
          <p:nvPr/>
        </p:nvCxnSpPr>
        <p:spPr>
          <a:xfrm>
            <a:off x="649224" y="3883152"/>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0620EA0-CA88-4EEA-8AC6-8E90E9502B1A}"/>
              </a:ext>
            </a:extLst>
          </p:cNvPr>
          <p:cNvCxnSpPr/>
          <p:nvPr/>
        </p:nvCxnSpPr>
        <p:spPr>
          <a:xfrm>
            <a:off x="649224" y="4184904"/>
            <a:ext cx="4764024" cy="0"/>
          </a:xfrm>
          <a:prstGeom prst="line">
            <a:avLst/>
          </a:prstGeom>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046320AF-4BDE-48A4-8622-06B1AA229E6C}"/>
              </a:ext>
            </a:extLst>
          </p:cNvPr>
          <p:cNvSpPr txBox="1"/>
          <p:nvPr/>
        </p:nvSpPr>
        <p:spPr>
          <a:xfrm>
            <a:off x="512064" y="4639055"/>
            <a:ext cx="1157630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Write a “takeaway” on the Front – something you’d like to make real, reflect on, deepen your understanding of, not forget…  </a:t>
            </a: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(plus your name)</a:t>
            </a:r>
          </a:p>
        </p:txBody>
      </p:sp>
      <p:sp>
        <p:nvSpPr>
          <p:cNvPr id="19" name="TextBox 18">
            <a:extLst>
              <a:ext uri="{FF2B5EF4-FFF2-40B4-BE49-F238E27FC236}">
                <a16:creationId xmlns:a16="http://schemas.microsoft.com/office/drawing/2014/main" id="{67A21AF6-EE9A-4ACC-B7B5-D26CD3DBAAFF}"/>
              </a:ext>
            </a:extLst>
          </p:cNvPr>
          <p:cNvSpPr txBox="1"/>
          <p:nvPr/>
        </p:nvSpPr>
        <p:spPr>
          <a:xfrm>
            <a:off x="1280160" y="2743200"/>
            <a:ext cx="41330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E0000"/>
                </a:solidFill>
                <a:effectLst/>
                <a:uLnTx/>
                <a:uFillTx/>
                <a:latin typeface="Rockwell" panose="02060603020205020403"/>
                <a:ea typeface="+mn-ea"/>
                <a:cs typeface="+mn-cs"/>
              </a:rPr>
              <a:t>My Takeaway</a:t>
            </a:r>
          </a:p>
        </p:txBody>
      </p:sp>
    </p:spTree>
    <p:extLst>
      <p:ext uri="{BB962C8B-B14F-4D97-AF65-F5344CB8AC3E}">
        <p14:creationId xmlns:p14="http://schemas.microsoft.com/office/powerpoint/2010/main" val="1646990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C9482F-7AC3-437A-8853-3E6BC572DEF4}"/>
              </a:ext>
            </a:extLst>
          </p:cNvPr>
          <p:cNvSpPr txBox="1"/>
          <p:nvPr/>
        </p:nvSpPr>
        <p:spPr>
          <a:xfrm>
            <a:off x="649224" y="479646"/>
            <a:ext cx="1017727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Rockwell" panose="02060603020205020403"/>
                <a:ea typeface="+mn-ea"/>
                <a:cs typeface="+mn-cs"/>
              </a:rPr>
              <a:t>Activity #1  Notecard Exchange</a:t>
            </a:r>
          </a:p>
        </p:txBody>
      </p:sp>
      <p:sp>
        <p:nvSpPr>
          <p:cNvPr id="3" name="Rectangle 2">
            <a:extLst>
              <a:ext uri="{FF2B5EF4-FFF2-40B4-BE49-F238E27FC236}">
                <a16:creationId xmlns:a16="http://schemas.microsoft.com/office/drawing/2014/main" id="{F86C5536-1D0A-4B9B-8B48-58C77BE76545}"/>
              </a:ext>
            </a:extLst>
          </p:cNvPr>
          <p:cNvSpPr/>
          <p:nvPr/>
        </p:nvSpPr>
        <p:spPr>
          <a:xfrm>
            <a:off x="649224" y="1990344"/>
            <a:ext cx="4764024" cy="23865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4" name="Rectangle 3">
            <a:extLst>
              <a:ext uri="{FF2B5EF4-FFF2-40B4-BE49-F238E27FC236}">
                <a16:creationId xmlns:a16="http://schemas.microsoft.com/office/drawing/2014/main" id="{D5380230-BFD9-4965-9095-E6AB2E69A8C8}"/>
              </a:ext>
            </a:extLst>
          </p:cNvPr>
          <p:cNvSpPr/>
          <p:nvPr/>
        </p:nvSpPr>
        <p:spPr>
          <a:xfrm>
            <a:off x="6205728" y="1990344"/>
            <a:ext cx="4764024" cy="238658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cxnSp>
        <p:nvCxnSpPr>
          <p:cNvPr id="6" name="Straight Connector 5">
            <a:extLst>
              <a:ext uri="{FF2B5EF4-FFF2-40B4-BE49-F238E27FC236}">
                <a16:creationId xmlns:a16="http://schemas.microsoft.com/office/drawing/2014/main" id="{E8CAC156-D267-4C35-BABC-1906287F0689}"/>
              </a:ext>
            </a:extLst>
          </p:cNvPr>
          <p:cNvCxnSpPr/>
          <p:nvPr/>
        </p:nvCxnSpPr>
        <p:spPr>
          <a:xfrm>
            <a:off x="649224" y="2468880"/>
            <a:ext cx="4764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5ED05EA-AA51-487C-B51C-958174EC7E1D}"/>
              </a:ext>
            </a:extLst>
          </p:cNvPr>
          <p:cNvCxnSpPr/>
          <p:nvPr/>
        </p:nvCxnSpPr>
        <p:spPr>
          <a:xfrm>
            <a:off x="649224" y="2743200"/>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B09B035F-2FA9-4319-9210-03AFB2C53782}"/>
              </a:ext>
            </a:extLst>
          </p:cNvPr>
          <p:cNvCxnSpPr/>
          <p:nvPr/>
        </p:nvCxnSpPr>
        <p:spPr>
          <a:xfrm>
            <a:off x="649224" y="3005328"/>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61710D55-71FC-4D0B-9099-047BD11A22EB}"/>
              </a:ext>
            </a:extLst>
          </p:cNvPr>
          <p:cNvCxnSpPr/>
          <p:nvPr/>
        </p:nvCxnSpPr>
        <p:spPr>
          <a:xfrm>
            <a:off x="649224" y="3288792"/>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B4A59AB-F8E0-4DB5-BA4D-5668602EA05F}"/>
              </a:ext>
            </a:extLst>
          </p:cNvPr>
          <p:cNvCxnSpPr/>
          <p:nvPr/>
        </p:nvCxnSpPr>
        <p:spPr>
          <a:xfrm>
            <a:off x="649224" y="3581400"/>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0A3FBC07-4CB5-404C-9B04-865DB616C81C}"/>
              </a:ext>
            </a:extLst>
          </p:cNvPr>
          <p:cNvCxnSpPr/>
          <p:nvPr/>
        </p:nvCxnSpPr>
        <p:spPr>
          <a:xfrm>
            <a:off x="649224" y="3883152"/>
            <a:ext cx="4764024"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0620EA0-CA88-4EEA-8AC6-8E90E9502B1A}"/>
              </a:ext>
            </a:extLst>
          </p:cNvPr>
          <p:cNvCxnSpPr/>
          <p:nvPr/>
        </p:nvCxnSpPr>
        <p:spPr>
          <a:xfrm>
            <a:off x="649224" y="4184904"/>
            <a:ext cx="4764024" cy="0"/>
          </a:xfrm>
          <a:prstGeom prst="line">
            <a:avLst/>
          </a:prstGeom>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046320AF-4BDE-48A4-8622-06B1AA229E6C}"/>
              </a:ext>
            </a:extLst>
          </p:cNvPr>
          <p:cNvSpPr txBox="1"/>
          <p:nvPr/>
        </p:nvSpPr>
        <p:spPr>
          <a:xfrm>
            <a:off x="386499" y="4639055"/>
            <a:ext cx="1180550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Write a genuine question, </a:t>
            </a:r>
            <a:r>
              <a:rPr kumimoji="0" lang="en-US" sz="4000" b="0" i="1" u="none" strike="noStrike" kern="1200" cap="none" spc="0" normalizeH="0" baseline="0" noProof="0" dirty="0">
                <a:ln>
                  <a:noFill/>
                </a:ln>
                <a:solidFill>
                  <a:srgbClr val="FFC000"/>
                </a:solidFill>
                <a:effectLst/>
                <a:uLnTx/>
                <a:uFillTx/>
                <a:latin typeface="Rockwell" panose="02060603020205020403"/>
                <a:ea typeface="+mn-ea"/>
                <a:cs typeface="+mn-cs"/>
              </a:rPr>
              <a:t>if you have one</a:t>
            </a:r>
            <a:r>
              <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rPr>
              <a:t>, on the back. Push back any way you like, or pose something others might be wondering about, too. </a:t>
            </a:r>
          </a:p>
        </p:txBody>
      </p:sp>
      <p:sp>
        <p:nvSpPr>
          <p:cNvPr id="19" name="TextBox 18">
            <a:extLst>
              <a:ext uri="{FF2B5EF4-FFF2-40B4-BE49-F238E27FC236}">
                <a16:creationId xmlns:a16="http://schemas.microsoft.com/office/drawing/2014/main" id="{67A21AF6-EE9A-4ACC-B7B5-D26CD3DBAAFF}"/>
              </a:ext>
            </a:extLst>
          </p:cNvPr>
          <p:cNvSpPr txBox="1"/>
          <p:nvPr/>
        </p:nvSpPr>
        <p:spPr>
          <a:xfrm>
            <a:off x="1280160" y="2743200"/>
            <a:ext cx="41330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E0000"/>
                </a:solidFill>
                <a:effectLst/>
                <a:uLnTx/>
                <a:uFillTx/>
                <a:latin typeface="Rockwell" panose="02060603020205020403"/>
                <a:ea typeface="+mn-ea"/>
                <a:cs typeface="+mn-cs"/>
              </a:rPr>
              <a:t>My Takeaway</a:t>
            </a:r>
          </a:p>
        </p:txBody>
      </p:sp>
      <p:sp>
        <p:nvSpPr>
          <p:cNvPr id="14" name="TextBox 13">
            <a:extLst>
              <a:ext uri="{FF2B5EF4-FFF2-40B4-BE49-F238E27FC236}">
                <a16:creationId xmlns:a16="http://schemas.microsoft.com/office/drawing/2014/main" id="{C0F5AD45-B58D-47AF-B64F-5A93252A5A51}"/>
              </a:ext>
            </a:extLst>
          </p:cNvPr>
          <p:cNvSpPr txBox="1"/>
          <p:nvPr/>
        </p:nvSpPr>
        <p:spPr>
          <a:xfrm>
            <a:off x="7070983" y="2772931"/>
            <a:ext cx="41330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8E0000"/>
                </a:solidFill>
                <a:effectLst/>
                <a:uLnTx/>
                <a:uFillTx/>
                <a:latin typeface="Rockwell" panose="02060603020205020403"/>
                <a:ea typeface="+mn-ea"/>
                <a:cs typeface="+mn-cs"/>
              </a:rPr>
              <a:t>A Question</a:t>
            </a:r>
          </a:p>
        </p:txBody>
      </p:sp>
    </p:spTree>
    <p:extLst>
      <p:ext uri="{BB962C8B-B14F-4D97-AF65-F5344CB8AC3E}">
        <p14:creationId xmlns:p14="http://schemas.microsoft.com/office/powerpoint/2010/main" val="1251384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75CA9-9716-47B0-8E8F-43AC5CFE11AC}"/>
              </a:ext>
            </a:extLst>
          </p:cNvPr>
          <p:cNvPicPr>
            <a:picLocks noChangeAspect="1"/>
          </p:cNvPicPr>
          <p:nvPr/>
        </p:nvPicPr>
        <p:blipFill>
          <a:blip r:embed="rId3"/>
          <a:stretch>
            <a:fillRect/>
          </a:stretch>
        </p:blipFill>
        <p:spPr>
          <a:xfrm>
            <a:off x="156675" y="1748447"/>
            <a:ext cx="2819421" cy="4317529"/>
          </a:xfrm>
          <a:prstGeom prst="rect">
            <a:avLst/>
          </a:prstGeom>
        </p:spPr>
      </p:pic>
      <p:pic>
        <p:nvPicPr>
          <p:cNvPr id="3" name="Picture 2">
            <a:extLst>
              <a:ext uri="{FF2B5EF4-FFF2-40B4-BE49-F238E27FC236}">
                <a16:creationId xmlns:a16="http://schemas.microsoft.com/office/drawing/2014/main" id="{82EDCE06-CE7A-405E-9FB5-021F9CBBA7C2}"/>
              </a:ext>
            </a:extLst>
          </p:cNvPr>
          <p:cNvPicPr>
            <a:picLocks noChangeAspect="1"/>
          </p:cNvPicPr>
          <p:nvPr/>
        </p:nvPicPr>
        <p:blipFill>
          <a:blip r:embed="rId4"/>
          <a:stretch>
            <a:fillRect/>
          </a:stretch>
        </p:blipFill>
        <p:spPr>
          <a:xfrm>
            <a:off x="3098141" y="1775309"/>
            <a:ext cx="2819421" cy="4210081"/>
          </a:xfrm>
          <a:prstGeom prst="rect">
            <a:avLst/>
          </a:prstGeom>
        </p:spPr>
      </p:pic>
      <p:pic>
        <p:nvPicPr>
          <p:cNvPr id="4" name="Picture 3">
            <a:extLst>
              <a:ext uri="{FF2B5EF4-FFF2-40B4-BE49-F238E27FC236}">
                <a16:creationId xmlns:a16="http://schemas.microsoft.com/office/drawing/2014/main" id="{B6AD236E-6A1B-4648-845D-2E7F7520BFC9}"/>
              </a:ext>
            </a:extLst>
          </p:cNvPr>
          <p:cNvPicPr>
            <a:picLocks noChangeAspect="1"/>
          </p:cNvPicPr>
          <p:nvPr/>
        </p:nvPicPr>
        <p:blipFill>
          <a:blip r:embed="rId5"/>
          <a:stretch>
            <a:fillRect/>
          </a:stretch>
        </p:blipFill>
        <p:spPr>
          <a:xfrm>
            <a:off x="6095998" y="1829034"/>
            <a:ext cx="2819421" cy="4156356"/>
          </a:xfrm>
          <a:prstGeom prst="rect">
            <a:avLst/>
          </a:prstGeom>
        </p:spPr>
      </p:pic>
      <p:pic>
        <p:nvPicPr>
          <p:cNvPr id="5" name="Picture 4">
            <a:extLst>
              <a:ext uri="{FF2B5EF4-FFF2-40B4-BE49-F238E27FC236}">
                <a16:creationId xmlns:a16="http://schemas.microsoft.com/office/drawing/2014/main" id="{5C10F9AC-F24A-4F56-A8BE-D5828D78EF6E}"/>
              </a:ext>
            </a:extLst>
          </p:cNvPr>
          <p:cNvPicPr>
            <a:picLocks noChangeAspect="1"/>
          </p:cNvPicPr>
          <p:nvPr/>
        </p:nvPicPr>
        <p:blipFill>
          <a:blip r:embed="rId6"/>
          <a:stretch>
            <a:fillRect/>
          </a:stretch>
        </p:blipFill>
        <p:spPr>
          <a:xfrm>
            <a:off x="9159508" y="1829034"/>
            <a:ext cx="2795679" cy="4210080"/>
          </a:xfrm>
          <a:prstGeom prst="rect">
            <a:avLst/>
          </a:prstGeom>
        </p:spPr>
      </p:pic>
      <p:sp>
        <p:nvSpPr>
          <p:cNvPr id="6" name="TextBox 5">
            <a:extLst>
              <a:ext uri="{FF2B5EF4-FFF2-40B4-BE49-F238E27FC236}">
                <a16:creationId xmlns:a16="http://schemas.microsoft.com/office/drawing/2014/main" id="{1D924EDD-CB75-4E29-8677-FC3E5E8F2100}"/>
              </a:ext>
            </a:extLst>
          </p:cNvPr>
          <p:cNvSpPr txBox="1"/>
          <p:nvPr/>
        </p:nvSpPr>
        <p:spPr>
          <a:xfrm>
            <a:off x="156675" y="226243"/>
            <a:ext cx="12145304"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With any random extra minutes near the end of any session, I’ll just recommend books… </a:t>
            </a:r>
          </a:p>
        </p:txBody>
      </p:sp>
    </p:spTree>
    <p:extLst>
      <p:ext uri="{BB962C8B-B14F-4D97-AF65-F5344CB8AC3E}">
        <p14:creationId xmlns:p14="http://schemas.microsoft.com/office/powerpoint/2010/main" val="1386372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8D6F05-AA9B-4D5A-ABFA-B4C25EFF2CD6}"/>
              </a:ext>
            </a:extLst>
          </p:cNvPr>
          <p:cNvPicPr>
            <a:picLocks noChangeAspect="1"/>
          </p:cNvPicPr>
          <p:nvPr/>
        </p:nvPicPr>
        <p:blipFill>
          <a:blip r:embed="rId3"/>
          <a:stretch>
            <a:fillRect/>
          </a:stretch>
        </p:blipFill>
        <p:spPr>
          <a:xfrm>
            <a:off x="3134980" y="1021854"/>
            <a:ext cx="2838471" cy="4015781"/>
          </a:xfrm>
          <a:prstGeom prst="rect">
            <a:avLst/>
          </a:prstGeom>
        </p:spPr>
      </p:pic>
      <p:pic>
        <p:nvPicPr>
          <p:cNvPr id="3" name="Picture 2">
            <a:extLst>
              <a:ext uri="{FF2B5EF4-FFF2-40B4-BE49-F238E27FC236}">
                <a16:creationId xmlns:a16="http://schemas.microsoft.com/office/drawing/2014/main" id="{7235C213-DCA4-4F09-B536-2043C4FA0487}"/>
              </a:ext>
            </a:extLst>
          </p:cNvPr>
          <p:cNvPicPr>
            <a:picLocks noChangeAspect="1"/>
          </p:cNvPicPr>
          <p:nvPr/>
        </p:nvPicPr>
        <p:blipFill>
          <a:blip r:embed="rId4"/>
          <a:stretch>
            <a:fillRect/>
          </a:stretch>
        </p:blipFill>
        <p:spPr>
          <a:xfrm>
            <a:off x="101070" y="1035042"/>
            <a:ext cx="2857521" cy="4015781"/>
          </a:xfrm>
          <a:prstGeom prst="rect">
            <a:avLst/>
          </a:prstGeom>
        </p:spPr>
      </p:pic>
      <p:pic>
        <p:nvPicPr>
          <p:cNvPr id="4" name="Picture 3">
            <a:extLst>
              <a:ext uri="{FF2B5EF4-FFF2-40B4-BE49-F238E27FC236}">
                <a16:creationId xmlns:a16="http://schemas.microsoft.com/office/drawing/2014/main" id="{9BE2E019-C113-4AFC-A4C0-05E5245B85D2}"/>
              </a:ext>
            </a:extLst>
          </p:cNvPr>
          <p:cNvPicPr>
            <a:picLocks noChangeAspect="1"/>
          </p:cNvPicPr>
          <p:nvPr/>
        </p:nvPicPr>
        <p:blipFill>
          <a:blip r:embed="rId5"/>
          <a:stretch>
            <a:fillRect/>
          </a:stretch>
        </p:blipFill>
        <p:spPr>
          <a:xfrm>
            <a:off x="6149840" y="1008667"/>
            <a:ext cx="2905228" cy="4015781"/>
          </a:xfrm>
          <a:prstGeom prst="rect">
            <a:avLst/>
          </a:prstGeom>
        </p:spPr>
      </p:pic>
      <p:pic>
        <p:nvPicPr>
          <p:cNvPr id="5" name="Picture 4">
            <a:extLst>
              <a:ext uri="{FF2B5EF4-FFF2-40B4-BE49-F238E27FC236}">
                <a16:creationId xmlns:a16="http://schemas.microsoft.com/office/drawing/2014/main" id="{84C02517-C801-4D17-90B8-451D390DEA4C}"/>
              </a:ext>
            </a:extLst>
          </p:cNvPr>
          <p:cNvPicPr>
            <a:picLocks noChangeAspect="1"/>
          </p:cNvPicPr>
          <p:nvPr/>
        </p:nvPicPr>
        <p:blipFill>
          <a:blip r:embed="rId6"/>
          <a:stretch>
            <a:fillRect/>
          </a:stretch>
        </p:blipFill>
        <p:spPr>
          <a:xfrm>
            <a:off x="9231457" y="1008667"/>
            <a:ext cx="2753289" cy="4042156"/>
          </a:xfrm>
          <a:prstGeom prst="rect">
            <a:avLst/>
          </a:prstGeom>
        </p:spPr>
      </p:pic>
    </p:spTree>
    <p:extLst>
      <p:ext uri="{BB962C8B-B14F-4D97-AF65-F5344CB8AC3E}">
        <p14:creationId xmlns:p14="http://schemas.microsoft.com/office/powerpoint/2010/main" val="155387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DB2843-CBE5-4EE8-B618-743329320B27}"/>
              </a:ext>
            </a:extLst>
          </p:cNvPr>
          <p:cNvPicPr>
            <a:picLocks noChangeAspect="1"/>
          </p:cNvPicPr>
          <p:nvPr/>
        </p:nvPicPr>
        <p:blipFill>
          <a:blip r:embed="rId3"/>
          <a:stretch>
            <a:fillRect/>
          </a:stretch>
        </p:blipFill>
        <p:spPr>
          <a:xfrm>
            <a:off x="3230391" y="1112359"/>
            <a:ext cx="2752609" cy="3987501"/>
          </a:xfrm>
          <a:prstGeom prst="rect">
            <a:avLst/>
          </a:prstGeom>
        </p:spPr>
      </p:pic>
      <p:pic>
        <p:nvPicPr>
          <p:cNvPr id="7" name="Picture 6">
            <a:extLst>
              <a:ext uri="{FF2B5EF4-FFF2-40B4-BE49-F238E27FC236}">
                <a16:creationId xmlns:a16="http://schemas.microsoft.com/office/drawing/2014/main" id="{A8A01AC2-8800-4EC5-BF49-5FBA9662FC36}"/>
              </a:ext>
            </a:extLst>
          </p:cNvPr>
          <p:cNvPicPr>
            <a:picLocks noChangeAspect="1"/>
          </p:cNvPicPr>
          <p:nvPr/>
        </p:nvPicPr>
        <p:blipFill>
          <a:blip r:embed="rId4"/>
          <a:stretch>
            <a:fillRect/>
          </a:stretch>
        </p:blipFill>
        <p:spPr>
          <a:xfrm>
            <a:off x="6209001" y="1112360"/>
            <a:ext cx="2805482" cy="3987501"/>
          </a:xfrm>
          <a:prstGeom prst="rect">
            <a:avLst/>
          </a:prstGeom>
        </p:spPr>
      </p:pic>
      <p:pic>
        <p:nvPicPr>
          <p:cNvPr id="2" name="Picture 1">
            <a:extLst>
              <a:ext uri="{FF2B5EF4-FFF2-40B4-BE49-F238E27FC236}">
                <a16:creationId xmlns:a16="http://schemas.microsoft.com/office/drawing/2014/main" id="{F6C9F7C7-50D5-4FCD-9A8A-EE9F40505D68}"/>
              </a:ext>
            </a:extLst>
          </p:cNvPr>
          <p:cNvPicPr>
            <a:picLocks noChangeAspect="1"/>
          </p:cNvPicPr>
          <p:nvPr/>
        </p:nvPicPr>
        <p:blipFill>
          <a:blip r:embed="rId5"/>
          <a:stretch>
            <a:fillRect/>
          </a:stretch>
        </p:blipFill>
        <p:spPr>
          <a:xfrm>
            <a:off x="222290" y="1112359"/>
            <a:ext cx="2752609" cy="3987501"/>
          </a:xfrm>
          <a:prstGeom prst="rect">
            <a:avLst/>
          </a:prstGeom>
        </p:spPr>
      </p:pic>
      <p:pic>
        <p:nvPicPr>
          <p:cNvPr id="9" name="Picture 8">
            <a:extLst>
              <a:ext uri="{FF2B5EF4-FFF2-40B4-BE49-F238E27FC236}">
                <a16:creationId xmlns:a16="http://schemas.microsoft.com/office/drawing/2014/main" id="{A6555ED5-C9E5-4C33-BEB8-EEFDC2ACC3E4}"/>
              </a:ext>
            </a:extLst>
          </p:cNvPr>
          <p:cNvPicPr>
            <a:picLocks noChangeAspect="1"/>
          </p:cNvPicPr>
          <p:nvPr/>
        </p:nvPicPr>
        <p:blipFill>
          <a:blip r:embed="rId6"/>
          <a:stretch>
            <a:fillRect/>
          </a:stretch>
        </p:blipFill>
        <p:spPr>
          <a:xfrm>
            <a:off x="9217102" y="1112358"/>
            <a:ext cx="2752608" cy="3987501"/>
          </a:xfrm>
          <a:prstGeom prst="rect">
            <a:avLst/>
          </a:prstGeom>
        </p:spPr>
      </p:pic>
    </p:spTree>
    <p:extLst>
      <p:ext uri="{BB962C8B-B14F-4D97-AF65-F5344CB8AC3E}">
        <p14:creationId xmlns:p14="http://schemas.microsoft.com/office/powerpoint/2010/main" val="207021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F6A2D9-D06C-491A-A06E-1FA5B3712ABC}"/>
              </a:ext>
            </a:extLst>
          </p:cNvPr>
          <p:cNvPicPr>
            <a:picLocks noChangeAspect="1"/>
          </p:cNvPicPr>
          <p:nvPr/>
        </p:nvPicPr>
        <p:blipFill>
          <a:blip r:embed="rId3"/>
          <a:stretch>
            <a:fillRect/>
          </a:stretch>
        </p:blipFill>
        <p:spPr>
          <a:xfrm>
            <a:off x="6728605" y="0"/>
            <a:ext cx="5463395" cy="6858000"/>
          </a:xfrm>
          <a:prstGeom prst="rect">
            <a:avLst/>
          </a:prstGeom>
        </p:spPr>
      </p:pic>
      <p:sp>
        <p:nvSpPr>
          <p:cNvPr id="6" name="TextBox 5">
            <a:extLst>
              <a:ext uri="{FF2B5EF4-FFF2-40B4-BE49-F238E27FC236}">
                <a16:creationId xmlns:a16="http://schemas.microsoft.com/office/drawing/2014/main" id="{9378AFCA-DE93-4F60-AA21-4C3876AB34A6}"/>
              </a:ext>
            </a:extLst>
          </p:cNvPr>
          <p:cNvSpPr txBox="1"/>
          <p:nvPr/>
        </p:nvSpPr>
        <p:spPr>
          <a:xfrm>
            <a:off x="467883" y="1274297"/>
            <a:ext cx="5837325" cy="393954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Session Five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rPr>
              <a:t>Witnessing in Story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rPr>
              <a:t>Keenan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dirty="0">
                <a:solidFill>
                  <a:prstClr val="white"/>
                </a:solidFill>
                <a:latin typeface="Rockwell" panose="02060603020205020403"/>
              </a:rPr>
              <a:t>Q&amp;A / Open Mic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Rockwell" panose="02060603020205020403"/>
              </a:rPr>
              <a:t>The Devotional Life</a:t>
            </a:r>
            <a:endParaRPr kumimoji="0" lang="en-US"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4144800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26635" name="Picture 18" descr="http://4.bp.blogspot.com/_A3nGZeb_QWM/R8beWMCrc7I/AAAAAAAAAPA/d4omPiqgCrg/s400/publican_jpg_w300h365.jpg">
            <a:extLst>
              <a:ext uri="{FF2B5EF4-FFF2-40B4-BE49-F238E27FC236}">
                <a16:creationId xmlns:a16="http://schemas.microsoft.com/office/drawing/2014/main" id="{2C8609BA-26CC-43A9-9A0F-32B055ED17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791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14758AE2-BEC6-4499-BE53-4A55DA61415B}"/>
              </a:ext>
            </a:extLst>
          </p:cNvPr>
          <p:cNvSpPr txBox="1"/>
          <p:nvPr/>
        </p:nvSpPr>
        <p:spPr>
          <a:xfrm>
            <a:off x="6200613" y="1865659"/>
            <a:ext cx="7841672" cy="237084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Session Five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Witnessing in Story</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2" name="Oval 11">
            <a:extLst>
              <a:ext uri="{FF2B5EF4-FFF2-40B4-BE49-F238E27FC236}">
                <a16:creationId xmlns:a16="http://schemas.microsoft.com/office/drawing/2014/main" id="{2D3E6FDF-2C33-47F3-B6A8-0D9B1F5CD472}"/>
              </a:ext>
            </a:extLst>
          </p:cNvPr>
          <p:cNvSpPr/>
          <p:nvPr/>
        </p:nvSpPr>
        <p:spPr>
          <a:xfrm>
            <a:off x="1403684" y="357383"/>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 is it about a good story?</a:t>
            </a:r>
          </a:p>
        </p:txBody>
      </p:sp>
      <p:sp>
        <p:nvSpPr>
          <p:cNvPr id="13" name="Oval 12">
            <a:extLst>
              <a:ext uri="{FF2B5EF4-FFF2-40B4-BE49-F238E27FC236}">
                <a16:creationId xmlns:a16="http://schemas.microsoft.com/office/drawing/2014/main" id="{70A22651-79A0-41FD-8ECE-E5F29BE8BEAF}"/>
              </a:ext>
            </a:extLst>
          </p:cNvPr>
          <p:cNvSpPr/>
          <p:nvPr/>
        </p:nvSpPr>
        <p:spPr>
          <a:xfrm>
            <a:off x="1403684" y="365320"/>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How confident are you as Christ’s ambassador</a:t>
            </a:r>
            <a:r>
              <a:rPr kumimoji="0" lang="en-US" sz="5400" b="0" i="0" u="none" strike="noStrike" kern="1200" cap="none" spc="0" normalizeH="0" noProof="0" dirty="0">
                <a:ln>
                  <a:noFill/>
                </a:ln>
                <a:solidFill>
                  <a:prstClr val="white"/>
                </a:solidFill>
                <a:effectLst/>
                <a:uLnTx/>
                <a:uFillTx/>
                <a:latin typeface="Rockwell" panose="02060603020205020403"/>
                <a:ea typeface="+mn-ea"/>
                <a:cs typeface="+mn-cs"/>
              </a:rPr>
              <a:t> in this world?</a:t>
            </a:r>
            <a:endPar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38A3E228-45A6-4129-B533-66EE631A75D8}"/>
              </a:ext>
            </a:extLst>
          </p:cNvPr>
          <p:cNvSpPr/>
          <p:nvPr/>
        </p:nvSpPr>
        <p:spPr>
          <a:xfrm>
            <a:off x="1403683" y="373257"/>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What’s your favorite Gospel story?</a:t>
            </a:r>
          </a:p>
        </p:txBody>
      </p:sp>
      <p:sp>
        <p:nvSpPr>
          <p:cNvPr id="15" name="Oval 14">
            <a:extLst>
              <a:ext uri="{FF2B5EF4-FFF2-40B4-BE49-F238E27FC236}">
                <a16:creationId xmlns:a16="http://schemas.microsoft.com/office/drawing/2014/main" id="{A49E8B74-6A9A-46C0-822B-D82F460B2345}"/>
              </a:ext>
            </a:extLst>
          </p:cNvPr>
          <p:cNvSpPr/>
          <p:nvPr/>
        </p:nvSpPr>
        <p:spPr>
          <a:xfrm>
            <a:off x="1403683" y="389131"/>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Why that story?</a:t>
            </a:r>
          </a:p>
        </p:txBody>
      </p:sp>
      <p:sp>
        <p:nvSpPr>
          <p:cNvPr id="16" name="Oval 15">
            <a:extLst>
              <a:ext uri="{FF2B5EF4-FFF2-40B4-BE49-F238E27FC236}">
                <a16:creationId xmlns:a16="http://schemas.microsoft.com/office/drawing/2014/main" id="{45EFBC14-DBF7-44BE-A4A8-0D7399AA944F}"/>
              </a:ext>
            </a:extLst>
          </p:cNvPr>
          <p:cNvSpPr/>
          <p:nvPr/>
        </p:nvSpPr>
        <p:spPr>
          <a:xfrm>
            <a:off x="1403682" y="389131"/>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 does it teach?</a:t>
            </a:r>
          </a:p>
        </p:txBody>
      </p:sp>
      <p:sp>
        <p:nvSpPr>
          <p:cNvPr id="17" name="Oval 16">
            <a:extLst>
              <a:ext uri="{FF2B5EF4-FFF2-40B4-BE49-F238E27FC236}">
                <a16:creationId xmlns:a16="http://schemas.microsoft.com/office/drawing/2014/main" id="{36F2C454-56F9-4A2A-9C2B-5E49E5F9CC83}"/>
              </a:ext>
            </a:extLst>
          </p:cNvPr>
          <p:cNvSpPr/>
          <p:nvPr/>
        </p:nvSpPr>
        <p:spPr>
          <a:xfrm>
            <a:off x="1403682" y="401577"/>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 does it </a:t>
            </a:r>
            <a:r>
              <a:rPr kumimoji="0" lang="en-US" sz="5400" b="0" i="1" u="none" strike="noStrike" kern="1200" cap="none" spc="0" normalizeH="0" baseline="0" noProof="0" dirty="0">
                <a:ln>
                  <a:noFill/>
                </a:ln>
                <a:solidFill>
                  <a:prstClr val="white"/>
                </a:solidFill>
                <a:effectLst/>
                <a:uLnTx/>
                <a:uFillTx/>
                <a:latin typeface="Rockwell" panose="02060603020205020403"/>
                <a:ea typeface="+mn-ea"/>
                <a:cs typeface="+mn-cs"/>
              </a:rPr>
              <a:t>do</a:t>
            </a: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 to you?</a:t>
            </a:r>
          </a:p>
        </p:txBody>
      </p:sp>
      <p:sp>
        <p:nvSpPr>
          <p:cNvPr id="18" name="Oval 17">
            <a:extLst>
              <a:ext uri="{FF2B5EF4-FFF2-40B4-BE49-F238E27FC236}">
                <a16:creationId xmlns:a16="http://schemas.microsoft.com/office/drawing/2014/main" id="{3561D12C-0271-4FA1-8C30-283C33E95BB2}"/>
              </a:ext>
            </a:extLst>
          </p:cNvPr>
          <p:cNvSpPr/>
          <p:nvPr/>
        </p:nvSpPr>
        <p:spPr>
          <a:xfrm>
            <a:off x="1403681" y="389131"/>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Do you hear yourselves?</a:t>
            </a:r>
          </a:p>
        </p:txBody>
      </p:sp>
      <p:sp>
        <p:nvSpPr>
          <p:cNvPr id="19" name="Oval 18">
            <a:extLst>
              <a:ext uri="{FF2B5EF4-FFF2-40B4-BE49-F238E27FC236}">
                <a16:creationId xmlns:a16="http://schemas.microsoft.com/office/drawing/2014/main" id="{02B44744-6EE4-466D-9FC8-B6B0904F3D13}"/>
              </a:ext>
            </a:extLst>
          </p:cNvPr>
          <p:cNvSpPr/>
          <p:nvPr/>
        </p:nvSpPr>
        <p:spPr>
          <a:xfrm>
            <a:off x="1445724" y="389131"/>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Who needs</a:t>
            </a:r>
            <a:r>
              <a:rPr kumimoji="0" lang="en-US" sz="5400" b="0" i="0" u="none" strike="noStrike" kern="1200" cap="none" spc="0" normalizeH="0" noProof="0" dirty="0">
                <a:ln>
                  <a:noFill/>
                </a:ln>
                <a:solidFill>
                  <a:prstClr val="white"/>
                </a:solidFill>
                <a:effectLst/>
                <a:uLnTx/>
                <a:uFillTx/>
                <a:latin typeface="Rockwell" panose="02060603020205020403"/>
                <a:ea typeface="+mn-ea"/>
                <a:cs typeface="+mn-cs"/>
              </a:rPr>
              <a:t> to hear this? For what question or situation is this </a:t>
            </a:r>
            <a:r>
              <a:rPr lang="en-US" sz="5400" dirty="0">
                <a:solidFill>
                  <a:prstClr val="white"/>
                </a:solidFill>
                <a:latin typeface="Rockwell" panose="02060603020205020403"/>
              </a:rPr>
              <a:t>a beautiful answer</a:t>
            </a: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a:t>
            </a:r>
          </a:p>
        </p:txBody>
      </p:sp>
      <p:sp>
        <p:nvSpPr>
          <p:cNvPr id="20" name="Oval 19">
            <a:extLst>
              <a:ext uri="{FF2B5EF4-FFF2-40B4-BE49-F238E27FC236}">
                <a16:creationId xmlns:a16="http://schemas.microsoft.com/office/drawing/2014/main" id="{5052973C-B44C-4668-A6AA-CD88724C13DF}"/>
              </a:ext>
            </a:extLst>
          </p:cNvPr>
          <p:cNvSpPr/>
          <p:nvPr/>
        </p:nvSpPr>
        <p:spPr>
          <a:xfrm>
            <a:off x="1403681" y="401577"/>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How would you tell the whole story to someone who doesn’t already know it</a:t>
            </a:r>
            <a:r>
              <a:rPr kumimoji="0" lang="en-US" sz="5400" b="0" i="0" u="none" strike="noStrike" kern="1200" cap="none" spc="0" normalizeH="0" noProof="0" dirty="0">
                <a:ln>
                  <a:noFill/>
                </a:ln>
                <a:solidFill>
                  <a:prstClr val="white"/>
                </a:solidFill>
                <a:effectLst/>
                <a:uLnTx/>
                <a:uFillTx/>
                <a:latin typeface="Rockwell" panose="02060603020205020403"/>
                <a:ea typeface="+mn-ea"/>
                <a:cs typeface="+mn-cs"/>
              </a:rPr>
              <a:t>?</a:t>
            </a:r>
            <a:endPar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1" name="Oval 20">
            <a:extLst>
              <a:ext uri="{FF2B5EF4-FFF2-40B4-BE49-F238E27FC236}">
                <a16:creationId xmlns:a16="http://schemas.microsoft.com/office/drawing/2014/main" id="{D691AA7F-2F20-4683-B5C6-C314DA6D336E}"/>
              </a:ext>
            </a:extLst>
          </p:cNvPr>
          <p:cNvSpPr/>
          <p:nvPr/>
        </p:nvSpPr>
        <p:spPr>
          <a:xfrm>
            <a:off x="1424701" y="401577"/>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What’s your </a:t>
            </a:r>
            <a:r>
              <a:rPr lang="en-US" sz="5400" dirty="0">
                <a:solidFill>
                  <a:prstClr val="white"/>
                </a:solidFill>
                <a:latin typeface="Rockwell" panose="02060603020205020403"/>
              </a:rPr>
              <a:t>Bible Story “Play List?”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5400" dirty="0">
              <a:solidFill>
                <a:prstClr val="white"/>
              </a:solidFill>
              <a:latin typeface="Rockwell" panose="02060603020205020403"/>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2" name="Oval 21">
            <a:extLst>
              <a:ext uri="{FF2B5EF4-FFF2-40B4-BE49-F238E27FC236}">
                <a16:creationId xmlns:a16="http://schemas.microsoft.com/office/drawing/2014/main" id="{ED52C079-6D2F-4E6A-BF77-FC7B174CE0A9}"/>
              </a:ext>
            </a:extLst>
          </p:cNvPr>
          <p:cNvSpPr/>
          <p:nvPr/>
        </p:nvSpPr>
        <p:spPr>
          <a:xfrm>
            <a:off x="1403678" y="409514"/>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rPr>
              <a:t>What if you joined</a:t>
            </a:r>
            <a:r>
              <a:rPr kumimoji="0" lang="en-US" sz="4800" b="0" i="0" u="none" strike="noStrike" kern="1200" cap="none" spc="0" normalizeH="0" noProof="0" dirty="0">
                <a:ln>
                  <a:noFill/>
                </a:ln>
                <a:solidFill>
                  <a:prstClr val="white"/>
                </a:solidFill>
                <a:effectLst/>
                <a:uLnTx/>
                <a:uFillTx/>
                <a:latin typeface="Rockwell" panose="02060603020205020403"/>
                <a:ea typeface="+mn-ea"/>
                <a:cs typeface="+mn-cs"/>
              </a:rPr>
              <a:t> a group of “two or three” and each of you got comfortable telling three high impact stories with broad application?</a:t>
            </a:r>
            <a:endParaRPr kumimoji="0" lang="en-US" sz="4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3" name="Oval 22">
            <a:extLst>
              <a:ext uri="{FF2B5EF4-FFF2-40B4-BE49-F238E27FC236}">
                <a16:creationId xmlns:a16="http://schemas.microsoft.com/office/drawing/2014/main" id="{5C665451-0892-4C55-9D93-4A619763F586}"/>
              </a:ext>
            </a:extLst>
          </p:cNvPr>
          <p:cNvSpPr/>
          <p:nvPr/>
        </p:nvSpPr>
        <p:spPr>
          <a:xfrm>
            <a:off x="1403674" y="380557"/>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“That reminds me of a story. Stop me if you’ve heard it.”</a:t>
            </a:r>
          </a:p>
        </p:txBody>
      </p:sp>
      <p:sp>
        <p:nvSpPr>
          <p:cNvPr id="25" name="Oval 24">
            <a:extLst>
              <a:ext uri="{FF2B5EF4-FFF2-40B4-BE49-F238E27FC236}">
                <a16:creationId xmlns:a16="http://schemas.microsoft.com/office/drawing/2014/main" id="{3D707A3B-D35E-4B86-B54D-CCDB326A0136}"/>
              </a:ext>
            </a:extLst>
          </p:cNvPr>
          <p:cNvSpPr/>
          <p:nvPr/>
        </p:nvSpPr>
        <p:spPr>
          <a:xfrm>
            <a:off x="1382651" y="409514"/>
            <a:ext cx="9384631" cy="6083166"/>
          </a:xfrm>
          <a:prstGeom prst="ellipse">
            <a:avLst/>
          </a:prstGeom>
          <a:solidFill>
            <a:schemeClr val="tx2">
              <a:lumMod val="1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What do you like about this big </a:t>
            </a:r>
            <a:r>
              <a:rPr lang="en-US" sz="5400" dirty="0">
                <a:solidFill>
                  <a:prstClr val="white"/>
                </a:solidFill>
                <a:latin typeface="Rockwell" panose="02060603020205020403"/>
              </a:rPr>
              <a:t>idea?</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5400" dirty="0">
              <a:solidFill>
                <a:prstClr val="white"/>
              </a:solidFill>
              <a:latin typeface="Rockwell" panose="02060603020205020403"/>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5400" dirty="0">
                <a:solidFill>
                  <a:prstClr val="white"/>
                </a:solidFill>
                <a:latin typeface="Rockwell" panose="02060603020205020403"/>
              </a:rPr>
              <a:t>What makes you unsure about it?</a:t>
            </a:r>
            <a:endPar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540917804"/>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5BBCA3-6722-45E8-931C-5BA2361D40AA}"/>
              </a:ext>
            </a:extLst>
          </p:cNvPr>
          <p:cNvPicPr>
            <a:picLocks noChangeAspect="1"/>
          </p:cNvPicPr>
          <p:nvPr/>
        </p:nvPicPr>
        <p:blipFill>
          <a:blip r:embed="rId2"/>
          <a:stretch>
            <a:fillRect/>
          </a:stretch>
        </p:blipFill>
        <p:spPr>
          <a:xfrm>
            <a:off x="1932298" y="407276"/>
            <a:ext cx="7884364" cy="5882406"/>
          </a:xfrm>
          <a:prstGeom prst="rect">
            <a:avLst/>
          </a:prstGeom>
        </p:spPr>
      </p:pic>
    </p:spTree>
    <p:extLst>
      <p:ext uri="{BB962C8B-B14F-4D97-AF65-F5344CB8AC3E}">
        <p14:creationId xmlns:p14="http://schemas.microsoft.com/office/powerpoint/2010/main" val="7826085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B01CA2-55EE-46F9-A630-30BFEB12CAB7}"/>
              </a:ext>
            </a:extLst>
          </p:cNvPr>
          <p:cNvSpPr txBox="1">
            <a:spLocks noChangeArrowheads="1"/>
          </p:cNvSpPr>
          <p:nvPr/>
        </p:nvSpPr>
        <p:spPr bwMode="auto">
          <a:xfrm>
            <a:off x="7226504" y="1113217"/>
            <a:ext cx="4881325"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5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Explore my story?</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US" altLang="en-US" sz="2800" dirty="0">
              <a:solidFill>
                <a:prstClr val="white"/>
              </a:solidFill>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5400" dirty="0">
                <a:solidFill>
                  <a:prstClr val="white"/>
                </a:solidFill>
              </a:rPr>
              <a:t>Your encouraging stories?</a:t>
            </a:r>
          </a:p>
        </p:txBody>
      </p:sp>
      <p:pic>
        <p:nvPicPr>
          <p:cNvPr id="3" name="Picture 2">
            <a:extLst>
              <a:ext uri="{FF2B5EF4-FFF2-40B4-BE49-F238E27FC236}">
                <a16:creationId xmlns:a16="http://schemas.microsoft.com/office/drawing/2014/main" id="{EF5D0BB1-5DC9-44B9-B6DB-5F78963F2464}"/>
              </a:ext>
            </a:extLst>
          </p:cNvPr>
          <p:cNvPicPr>
            <a:picLocks noChangeAspect="1"/>
          </p:cNvPicPr>
          <p:nvPr/>
        </p:nvPicPr>
        <p:blipFill>
          <a:blip r:embed="rId2"/>
          <a:stretch>
            <a:fillRect/>
          </a:stretch>
        </p:blipFill>
        <p:spPr>
          <a:xfrm>
            <a:off x="315310" y="1113217"/>
            <a:ext cx="6911194" cy="4484422"/>
          </a:xfrm>
          <a:prstGeom prst="rect">
            <a:avLst/>
          </a:prstGeom>
        </p:spPr>
      </p:pic>
    </p:spTree>
    <p:extLst>
      <p:ext uri="{BB962C8B-B14F-4D97-AF65-F5344CB8AC3E}">
        <p14:creationId xmlns:p14="http://schemas.microsoft.com/office/powerpoint/2010/main" val="3376552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AutoShape 2" descr="https://www.1st-art-gallery.com/thumbnail/185956/1/Jesus-And-The-Centurion.jpg">
            <a:extLst>
              <a:ext uri="{FF2B5EF4-FFF2-40B4-BE49-F238E27FC236}">
                <a16:creationId xmlns:a16="http://schemas.microsoft.com/office/drawing/2014/main" id="{DCF2DA10-78AA-478A-8BE3-C180AE82C459}"/>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29" name="AutoShape 4" descr="https://www.1st-art-gallery.com/thumbnail/185956/1/Jesus-And-The-Centurion.jpg">
            <a:extLst>
              <a:ext uri="{FF2B5EF4-FFF2-40B4-BE49-F238E27FC236}">
                <a16:creationId xmlns:a16="http://schemas.microsoft.com/office/drawing/2014/main" id="{BDD2D113-5681-4247-87F9-40AFBE385A1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0" name="AutoShape 6" descr="https://www.1st-art-gallery.com/thumbnail/185956/1/Jesus-And-The-Centurion.jpg">
            <a:extLst>
              <a:ext uri="{FF2B5EF4-FFF2-40B4-BE49-F238E27FC236}">
                <a16:creationId xmlns:a16="http://schemas.microsoft.com/office/drawing/2014/main" id="{ABE4DC3F-A9B8-4B53-83A1-E1367CBDC06B}"/>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1" name="AutoShape 8" descr="https://www.1st-art-gallery.com/thumbnail/185956/1/Jesus-And-The-Centurion.jpg">
            <a:extLst>
              <a:ext uri="{FF2B5EF4-FFF2-40B4-BE49-F238E27FC236}">
                <a16:creationId xmlns:a16="http://schemas.microsoft.com/office/drawing/2014/main" id="{EA294711-179B-40C0-B472-D9EC5E251C4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2" name="AutoShape 10" descr="https://www.1st-art-gallery.com/thumbnail/185956/1/Jesus-And-The-Centurion.jpg">
            <a:extLst>
              <a:ext uri="{FF2B5EF4-FFF2-40B4-BE49-F238E27FC236}">
                <a16:creationId xmlns:a16="http://schemas.microsoft.com/office/drawing/2014/main" id="{7A6D0EEA-A8B8-4AB6-AB2A-8C8F90934F78}"/>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3" name="AutoShape 12" descr="https://www.1st-art-gallery.com/thumbnail/185956/1/Jesus-And-The-Centurion.jpg">
            <a:extLst>
              <a:ext uri="{FF2B5EF4-FFF2-40B4-BE49-F238E27FC236}">
                <a16:creationId xmlns:a16="http://schemas.microsoft.com/office/drawing/2014/main" id="{6A590708-DA68-4615-BB9E-3454D021F8F1}"/>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26634" name="AutoShape 14" descr="Paolo Veronese (Caliari): Jesus and the Centurion">
            <a:hlinkClick r:id="rId3" tooltip="Paolo Veronese (Caliari) : Jesus and the Centurion"/>
            <a:extLst>
              <a:ext uri="{FF2B5EF4-FFF2-40B4-BE49-F238E27FC236}">
                <a16:creationId xmlns:a16="http://schemas.microsoft.com/office/drawing/2014/main" id="{3F6183AE-FCAB-45E3-9B07-4F587F7C1CC4}"/>
              </a:ext>
            </a:extLst>
          </p:cNvPr>
          <p:cNvSpPr>
            <a:spLocks noChangeAspect="1" noChangeArrowheads="1"/>
          </p:cNvSpPr>
          <p:nvPr/>
        </p:nvSpPr>
        <p:spPr bwMode="auto">
          <a:xfrm>
            <a:off x="158750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imes New Roman" panose="02020603050405020304" pitchFamily="18" charset="0"/>
              </a:defRPr>
            </a:lvl1pPr>
            <a:lvl2pPr marL="742950" indent="-285750">
              <a:defRPr>
                <a:solidFill>
                  <a:schemeClr val="tx1"/>
                </a:solidFill>
                <a:latin typeface="Times New Roman" panose="02020603050405020304" pitchFamily="18" charset="0"/>
              </a:defRPr>
            </a:lvl2pPr>
            <a:lvl3pPr marL="1143000" indent="-228600">
              <a:defRPr>
                <a:solidFill>
                  <a:schemeClr val="tx1"/>
                </a:solidFill>
                <a:latin typeface="Times New Roman" panose="02020603050405020304" pitchFamily="18" charset="0"/>
              </a:defRPr>
            </a:lvl3pPr>
            <a:lvl4pPr marL="1600200" indent="-228600">
              <a:defRPr>
                <a:solidFill>
                  <a:schemeClr val="tx1"/>
                </a:solidFill>
                <a:latin typeface="Times New Roman" panose="02020603050405020304" pitchFamily="18" charset="0"/>
              </a:defRPr>
            </a:lvl4pPr>
            <a:lvl5pPr marL="2057400" indent="-228600">
              <a:defRPr>
                <a:solidFill>
                  <a:schemeClr val="tx1"/>
                </a:solidFill>
                <a:latin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14758AE2-BEC6-4499-BE53-4A55DA61415B}"/>
              </a:ext>
            </a:extLst>
          </p:cNvPr>
          <p:cNvSpPr txBox="1"/>
          <p:nvPr/>
        </p:nvSpPr>
        <p:spPr>
          <a:xfrm>
            <a:off x="5791200" y="886078"/>
            <a:ext cx="5959453" cy="477149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Devotional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rPr>
              <a:t>Living</a:t>
            </a:r>
          </a:p>
          <a:p>
            <a:pPr marL="0" marR="0" lvl="0" indent="0" algn="ctr" defTabSz="914400" rtl="0" eaLnBrk="1" fontAlgn="auto" latinLnBrk="0" hangingPunct="1">
              <a:lnSpc>
                <a:spcPct val="150000"/>
              </a:lnSpc>
              <a:spcBef>
                <a:spcPts val="0"/>
              </a:spcBef>
              <a:spcAft>
                <a:spcPts val="0"/>
              </a:spcAft>
              <a:buClrTx/>
              <a:buSzTx/>
              <a:buFontTx/>
              <a:buNone/>
              <a:tabLst/>
              <a:defRPr/>
            </a:pPr>
            <a:endParaRPr lang="en-US" sz="4400" dirty="0">
              <a:solidFill>
                <a:prstClr val="white"/>
              </a:solidFill>
              <a:latin typeface="Rockwell" panose="02060603020205020403"/>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Rockwell" panose="02060603020205020403"/>
                <a:ea typeface="+mn-ea"/>
                <a:cs typeface="+mn-cs"/>
              </a:rPr>
              <a:t>Layering habits</a:t>
            </a:r>
            <a:endParaRPr kumimoji="0" lang="en-US" sz="24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12" name="Picture 11">
            <a:extLst>
              <a:ext uri="{FF2B5EF4-FFF2-40B4-BE49-F238E27FC236}">
                <a16:creationId xmlns:a16="http://schemas.microsoft.com/office/drawing/2014/main" id="{3A29FB39-EF21-45F5-B58D-1D581553CE3C}"/>
              </a:ext>
            </a:extLst>
          </p:cNvPr>
          <p:cNvPicPr>
            <a:picLocks noChangeAspect="1"/>
          </p:cNvPicPr>
          <p:nvPr/>
        </p:nvPicPr>
        <p:blipFill>
          <a:blip r:embed="rId4"/>
          <a:stretch>
            <a:fillRect/>
          </a:stretch>
        </p:blipFill>
        <p:spPr>
          <a:xfrm>
            <a:off x="706178" y="15875"/>
            <a:ext cx="5463395" cy="6858000"/>
          </a:xfrm>
          <a:prstGeom prst="rect">
            <a:avLst/>
          </a:prstGeom>
        </p:spPr>
      </p:pic>
    </p:spTree>
    <p:extLst>
      <p:ext uri="{BB962C8B-B14F-4D97-AF65-F5344CB8AC3E}">
        <p14:creationId xmlns:p14="http://schemas.microsoft.com/office/powerpoint/2010/main" val="4129798782"/>
      </p:ext>
    </p:extLst>
  </p:cSld>
  <p:clrMapOvr>
    <a:masterClrMapping/>
  </p:clrMapOvr>
  <p:transition>
    <p:dissolv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1F144D-8BAD-4CAA-9D05-094D9320AB8F}"/>
              </a:ext>
            </a:extLst>
          </p:cNvPr>
          <p:cNvPicPr>
            <a:picLocks noChangeAspect="1"/>
          </p:cNvPicPr>
          <p:nvPr/>
        </p:nvPicPr>
        <p:blipFill>
          <a:blip r:embed="rId3"/>
          <a:stretch>
            <a:fillRect/>
          </a:stretch>
        </p:blipFill>
        <p:spPr>
          <a:xfrm>
            <a:off x="-25667" y="0"/>
            <a:ext cx="12217667" cy="6858000"/>
          </a:xfrm>
          <a:prstGeom prst="rect">
            <a:avLst/>
          </a:prstGeom>
        </p:spPr>
      </p:pic>
      <p:sp>
        <p:nvSpPr>
          <p:cNvPr id="4" name="TextBox 3">
            <a:extLst>
              <a:ext uri="{FF2B5EF4-FFF2-40B4-BE49-F238E27FC236}">
                <a16:creationId xmlns:a16="http://schemas.microsoft.com/office/drawing/2014/main" id="{7713A094-C65A-44DE-912A-E00037371113}"/>
              </a:ext>
            </a:extLst>
          </p:cNvPr>
          <p:cNvSpPr txBox="1"/>
          <p:nvPr/>
        </p:nvSpPr>
        <p:spPr>
          <a:xfrm>
            <a:off x="99461" y="0"/>
            <a:ext cx="6676724" cy="71711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Jesus, I am here, to enjoy your presence. My day can wait.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King of the Universe is my Brother.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King of the Universe is my Friend.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 am a child of the Most High God.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 am reconciled to you body and soul.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My death is a sleep from which I will wake to you, to light, to beauty, to love, to wholeness, to the faces of friends, and to glory unimaginable.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9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C8129F4-14B8-4E58-B63A-B9AD7DAA02A6}"/>
              </a:ext>
            </a:extLst>
          </p:cNvPr>
          <p:cNvPicPr>
            <a:picLocks noChangeAspect="1"/>
          </p:cNvPicPr>
          <p:nvPr/>
        </p:nvPicPr>
        <p:blipFill>
          <a:blip r:embed="rId3"/>
          <a:stretch>
            <a:fillRect/>
          </a:stretch>
        </p:blipFill>
        <p:spPr>
          <a:xfrm>
            <a:off x="-1" y="-16660"/>
            <a:ext cx="12259733" cy="6874659"/>
          </a:xfrm>
          <a:prstGeom prst="rect">
            <a:avLst/>
          </a:prstGeom>
        </p:spPr>
      </p:pic>
    </p:spTree>
    <p:extLst>
      <p:ext uri="{BB962C8B-B14F-4D97-AF65-F5344CB8AC3E}">
        <p14:creationId xmlns:p14="http://schemas.microsoft.com/office/powerpoint/2010/main" val="140277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235E5F-D033-4521-80EE-6EB19E4E437E}"/>
              </a:ext>
            </a:extLst>
          </p:cNvPr>
          <p:cNvPicPr>
            <a:picLocks noChangeAspect="1"/>
          </p:cNvPicPr>
          <p:nvPr/>
        </p:nvPicPr>
        <p:blipFill>
          <a:blip r:embed="rId3"/>
          <a:stretch>
            <a:fillRect/>
          </a:stretch>
        </p:blipFill>
        <p:spPr>
          <a:xfrm>
            <a:off x="0" y="1"/>
            <a:ext cx="12191541" cy="6858000"/>
          </a:xfrm>
          <a:prstGeom prst="rect">
            <a:avLst/>
          </a:prstGeom>
        </p:spPr>
      </p:pic>
      <p:sp>
        <p:nvSpPr>
          <p:cNvPr id="2" name="Oval 1">
            <a:extLst>
              <a:ext uri="{FF2B5EF4-FFF2-40B4-BE49-F238E27FC236}">
                <a16:creationId xmlns:a16="http://schemas.microsoft.com/office/drawing/2014/main" id="{5227254F-5C7A-4C10-A64D-2C24BC1E4C8B}"/>
              </a:ext>
            </a:extLst>
          </p:cNvPr>
          <p:cNvSpPr/>
          <p:nvPr/>
        </p:nvSpPr>
        <p:spPr>
          <a:xfrm>
            <a:off x="1786759" y="357351"/>
            <a:ext cx="8261131" cy="6316717"/>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The paraphrased Word</a:t>
            </a:r>
          </a:p>
          <a:p>
            <a:pPr algn="ctr"/>
            <a:endParaRPr lang="en-US" sz="4000" dirty="0"/>
          </a:p>
          <a:p>
            <a:pPr algn="ctr"/>
            <a:r>
              <a:rPr lang="en-US" sz="4000" dirty="0"/>
              <a:t>The remembered Word</a:t>
            </a:r>
          </a:p>
          <a:p>
            <a:pPr algn="ctr"/>
            <a:endParaRPr lang="en-US" sz="4000" dirty="0"/>
          </a:p>
          <a:p>
            <a:pPr algn="ctr"/>
            <a:r>
              <a:rPr lang="en-US" sz="4000" dirty="0"/>
              <a:t>The poeticized Word</a:t>
            </a:r>
          </a:p>
          <a:p>
            <a:pPr algn="ctr"/>
            <a:endParaRPr lang="en-US" sz="4000" dirty="0"/>
          </a:p>
          <a:p>
            <a:pPr algn="ctr"/>
            <a:r>
              <a:rPr lang="en-US" sz="4000" dirty="0"/>
              <a:t>“The Word, the Word, the Word”</a:t>
            </a:r>
          </a:p>
        </p:txBody>
      </p:sp>
    </p:spTree>
    <p:extLst>
      <p:ext uri="{BB962C8B-B14F-4D97-AF65-F5344CB8AC3E}">
        <p14:creationId xmlns:p14="http://schemas.microsoft.com/office/powerpoint/2010/main" val="1930679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E98532-037F-4CC7-92C3-AFBFAF1A5C1A}"/>
              </a:ext>
            </a:extLst>
          </p:cNvPr>
          <p:cNvPicPr>
            <a:picLocks noChangeAspect="1"/>
          </p:cNvPicPr>
          <p:nvPr/>
        </p:nvPicPr>
        <p:blipFill>
          <a:blip r:embed="rId3"/>
          <a:stretch>
            <a:fillRect/>
          </a:stretch>
        </p:blipFill>
        <p:spPr>
          <a:xfrm>
            <a:off x="7587343" y="0"/>
            <a:ext cx="3594099" cy="6854933"/>
          </a:xfrm>
          <a:prstGeom prst="rect">
            <a:avLst/>
          </a:prstGeom>
        </p:spPr>
      </p:pic>
      <p:sp>
        <p:nvSpPr>
          <p:cNvPr id="3" name="TextBox 2">
            <a:extLst>
              <a:ext uri="{FF2B5EF4-FFF2-40B4-BE49-F238E27FC236}">
                <a16:creationId xmlns:a16="http://schemas.microsoft.com/office/drawing/2014/main" id="{1851796D-607D-4E80-8435-C1F5DEB96C65}"/>
              </a:ext>
            </a:extLst>
          </p:cNvPr>
          <p:cNvSpPr txBox="1"/>
          <p:nvPr/>
        </p:nvSpPr>
        <p:spPr>
          <a:xfrm>
            <a:off x="435428" y="349700"/>
            <a:ext cx="5802086" cy="6155531"/>
          </a:xfrm>
          <a:prstGeom prst="rect">
            <a:avLst/>
          </a:prstGeom>
          <a:noFill/>
        </p:spPr>
        <p:txBody>
          <a:bodyPr wrap="square" rtlCol="0">
            <a:spAutoFit/>
          </a:bodyPr>
          <a:lstStyle/>
          <a:p>
            <a:r>
              <a:rPr lang="en-US" sz="5400" dirty="0"/>
              <a:t>“Open Book”</a:t>
            </a:r>
          </a:p>
          <a:p>
            <a:endParaRPr lang="en-US" sz="3600" dirty="0"/>
          </a:p>
          <a:p>
            <a:r>
              <a:rPr lang="en-US" sz="3600" dirty="0"/>
              <a:t>It tells you where to turn in Scripture.</a:t>
            </a:r>
            <a:endParaRPr lang="en-US" sz="1400" dirty="0"/>
          </a:p>
          <a:p>
            <a:endParaRPr lang="en-US" sz="1400" dirty="0"/>
          </a:p>
          <a:p>
            <a:r>
              <a:rPr lang="en-US" sz="3600" dirty="0"/>
              <a:t>It offers brief commentary.</a:t>
            </a:r>
          </a:p>
          <a:p>
            <a:endParaRPr lang="en-US" sz="1400" dirty="0"/>
          </a:p>
          <a:p>
            <a:r>
              <a:rPr lang="en-US" sz="3600" dirty="0"/>
              <a:t>It poses a question.</a:t>
            </a:r>
          </a:p>
          <a:p>
            <a:endParaRPr lang="en-US" sz="1400" dirty="0"/>
          </a:p>
          <a:p>
            <a:r>
              <a:rPr lang="en-US" sz="3600" dirty="0"/>
              <a:t>You take a picture with your Bible open and the setting of your devotion.</a:t>
            </a:r>
          </a:p>
        </p:txBody>
      </p:sp>
    </p:spTree>
    <p:extLst>
      <p:ext uri="{BB962C8B-B14F-4D97-AF65-F5344CB8AC3E}">
        <p14:creationId xmlns:p14="http://schemas.microsoft.com/office/powerpoint/2010/main" val="10652521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1860D6-C2AD-481A-8342-418C0101C8FA}"/>
              </a:ext>
            </a:extLst>
          </p:cNvPr>
          <p:cNvPicPr>
            <a:picLocks noChangeAspect="1"/>
          </p:cNvPicPr>
          <p:nvPr/>
        </p:nvPicPr>
        <p:blipFill>
          <a:blip r:embed="rId3"/>
          <a:stretch>
            <a:fillRect/>
          </a:stretch>
        </p:blipFill>
        <p:spPr>
          <a:xfrm>
            <a:off x="-633744" y="-1345326"/>
            <a:ext cx="13459487" cy="10205547"/>
          </a:xfrm>
          <a:prstGeom prst="rect">
            <a:avLst/>
          </a:prstGeom>
        </p:spPr>
      </p:pic>
    </p:spTree>
    <p:extLst>
      <p:ext uri="{BB962C8B-B14F-4D97-AF65-F5344CB8AC3E}">
        <p14:creationId xmlns:p14="http://schemas.microsoft.com/office/powerpoint/2010/main" val="3063311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D1AC4A-FBF1-47BD-BCE2-5EEB4616AA8E}"/>
              </a:ext>
            </a:extLst>
          </p:cNvPr>
          <p:cNvPicPr>
            <a:picLocks noChangeAspect="1"/>
          </p:cNvPicPr>
          <p:nvPr/>
        </p:nvPicPr>
        <p:blipFill>
          <a:blip r:embed="rId3"/>
          <a:stretch>
            <a:fillRect/>
          </a:stretch>
        </p:blipFill>
        <p:spPr>
          <a:xfrm>
            <a:off x="-62383" y="0"/>
            <a:ext cx="12254383" cy="6858000"/>
          </a:xfrm>
          <a:prstGeom prst="rect">
            <a:avLst/>
          </a:prstGeom>
        </p:spPr>
      </p:pic>
      <p:sp>
        <p:nvSpPr>
          <p:cNvPr id="4" name="TextBox 3">
            <a:extLst>
              <a:ext uri="{FF2B5EF4-FFF2-40B4-BE49-F238E27FC236}">
                <a16:creationId xmlns:a16="http://schemas.microsoft.com/office/drawing/2014/main" id="{F228C3A6-3721-4435-AB13-DD30B5D1243B}"/>
              </a:ext>
            </a:extLst>
          </p:cNvPr>
          <p:cNvSpPr txBox="1"/>
          <p:nvPr/>
        </p:nvSpPr>
        <p:spPr>
          <a:xfrm>
            <a:off x="24243" y="2678402"/>
            <a:ext cx="12081130"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Lord, things will happen to me today, some I can control, most I cannot. But you are sovereign, Lord. Nothing will happen to me today that you don’t already know about. So when an event occurs, help me to capture my thoughts with your promise that you will never leave me or forsake me and your promise that you are working all things, including this event, for my good. Let these promises give me feelings of peace, hope, and joy that my behavior honors you in all things.</a:t>
            </a: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CBF33FEE-EA56-45C8-8910-A67F81AECC11}"/>
              </a:ext>
            </a:extLst>
          </p:cNvPr>
          <p:cNvSpPr/>
          <p:nvPr/>
        </p:nvSpPr>
        <p:spPr>
          <a:xfrm>
            <a:off x="583324" y="-47297"/>
            <a:ext cx="11025351" cy="6905297"/>
          </a:xfrm>
          <a:prstGeom prst="ellipse">
            <a:avLst/>
          </a:prstGeom>
          <a:solidFill>
            <a:schemeClr val="accent4">
              <a:lumMod val="60000"/>
              <a:lumOff val="40000"/>
            </a:schemeClr>
          </a:solidFill>
          <a:ln w="19050" cap="flat" cmpd="sng" algn="ctr">
            <a:solidFill>
              <a:srgbClr val="9EC544">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002060"/>
                </a:solidFill>
                <a:effectLst/>
                <a:uLnTx/>
                <a:uFillTx/>
                <a:latin typeface="Rockwell" panose="02060603020205020403"/>
                <a:ea typeface="+mn-ea"/>
                <a:cs typeface="+mn-cs"/>
              </a:rPr>
              <a:t>IVA</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002060"/>
                </a:solidFill>
                <a:effectLst/>
                <a:uLnTx/>
                <a:uFillTx/>
                <a:latin typeface="Rockwell" panose="02060603020205020403"/>
                <a:ea typeface="+mn-ea"/>
                <a:cs typeface="+mn-cs"/>
              </a:rPr>
              <a:t>Identify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Rockwell" panose="02060603020205020403"/>
                <a:ea typeface="+mn-ea"/>
                <a:cs typeface="+mn-cs"/>
              </a:rPr>
              <a:t>What feelings are present?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002060"/>
                </a:solidFill>
                <a:effectLst/>
                <a:uLnTx/>
                <a:uFillTx/>
                <a:latin typeface="Rockwell" panose="02060603020205020403"/>
                <a:ea typeface="+mn-ea"/>
                <a:cs typeface="+mn-cs"/>
              </a:rPr>
              <a:t>Validate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Rockwell" panose="02060603020205020403"/>
                <a:ea typeface="+mn-ea"/>
                <a:cs typeface="+mn-cs"/>
              </a:rPr>
              <a:t>It’s only human to feel these things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white"/>
              </a:solidFill>
              <a:effectLst/>
              <a:uLnTx/>
              <a:uFillTx/>
              <a:latin typeface="Rockwell" panose="02060603020205020403"/>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002060"/>
                </a:solidFill>
                <a:effectLst/>
                <a:uLnTx/>
                <a:uFillTx/>
                <a:latin typeface="Rockwell" panose="02060603020205020403"/>
                <a:ea typeface="+mn-ea"/>
                <a:cs typeface="+mn-cs"/>
              </a:rPr>
              <a:t>Align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Rockwell" panose="02060603020205020403"/>
                <a:ea typeface="+mn-ea"/>
                <a:cs typeface="+mn-cs"/>
              </a:rPr>
              <a:t>Now, What’s True?</a:t>
            </a:r>
          </a:p>
        </p:txBody>
      </p:sp>
    </p:spTree>
    <p:extLst>
      <p:ext uri="{BB962C8B-B14F-4D97-AF65-F5344CB8AC3E}">
        <p14:creationId xmlns:p14="http://schemas.microsoft.com/office/powerpoint/2010/main" val="289780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500"/>
                                        <p:tgtEl>
                                          <p:spTgt spid="6">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Effect transition="in" filter="fade">
                                      <p:cBhvr>
                                        <p:cTn id="42"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F16BA6-76FB-4700-984B-F008536BAB2C}"/>
              </a:ext>
            </a:extLst>
          </p:cNvPr>
          <p:cNvPicPr>
            <a:picLocks noChangeAspect="1"/>
          </p:cNvPicPr>
          <p:nvPr/>
        </p:nvPicPr>
        <p:blipFill>
          <a:blip r:embed="rId3"/>
          <a:stretch>
            <a:fillRect/>
          </a:stretch>
        </p:blipFill>
        <p:spPr>
          <a:xfrm>
            <a:off x="1506747" y="0"/>
            <a:ext cx="9029766" cy="4895886"/>
          </a:xfrm>
          <a:prstGeom prst="rect">
            <a:avLst/>
          </a:prstGeom>
        </p:spPr>
      </p:pic>
      <p:sp>
        <p:nvSpPr>
          <p:cNvPr id="3" name="TextBox 2">
            <a:extLst>
              <a:ext uri="{FF2B5EF4-FFF2-40B4-BE49-F238E27FC236}">
                <a16:creationId xmlns:a16="http://schemas.microsoft.com/office/drawing/2014/main" id="{60782192-B322-4FFD-A569-C33244D5B54C}"/>
              </a:ext>
            </a:extLst>
          </p:cNvPr>
          <p:cNvSpPr txBox="1"/>
          <p:nvPr/>
        </p:nvSpPr>
        <p:spPr>
          <a:xfrm>
            <a:off x="685801" y="5205734"/>
            <a:ext cx="10994570" cy="15388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dirty="0">
                <a:solidFill>
                  <a:prstClr val="white"/>
                </a:solidFill>
                <a:latin typeface="Rockwell" panose="02060603020205020403"/>
              </a:rPr>
              <a:t>“From the fullness of the heart…”</a:t>
            </a: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92824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2344" y="799739"/>
            <a:ext cx="12019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endPar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 name="TextBox 1"/>
          <p:cNvSpPr txBox="1"/>
          <p:nvPr/>
        </p:nvSpPr>
        <p:spPr>
          <a:xfrm>
            <a:off x="5222449" y="2114514"/>
            <a:ext cx="661048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“The desired end is brought about by our becoming again ever more deeply absorbed in the gospel – not letting go until it blesses.” – JP Koehler</a:t>
            </a:r>
            <a:endParaRPr kumimoji="0" lang="en-US" sz="18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p:txBody>
      </p:sp>
      <p:pic>
        <p:nvPicPr>
          <p:cNvPr id="6" name="Picture 5" descr="lamb2"/>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140498" y="489100"/>
            <a:ext cx="4384626" cy="58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289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76FEA6-3BE5-47F6-9BC1-1762CD2D0106}"/>
              </a:ext>
            </a:extLst>
          </p:cNvPr>
          <p:cNvSpPr txBox="1"/>
          <p:nvPr/>
        </p:nvSpPr>
        <p:spPr>
          <a:xfrm>
            <a:off x="644948" y="612843"/>
            <a:ext cx="469062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rPr>
              <a:t>Closing Remarks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rPr>
              <a:t>CS Lewis: “I believe in Jesus like I believe in the sun. I not only see it. I see everything else by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Rockwell" panose="02060603020205020403"/>
                <a:ea typeface="+mn-ea"/>
                <a:cs typeface="+mn-cs"/>
              </a:rPr>
              <a:t>GK Chesterton: “Allow one sun in your sky, one mystery too bright to look into, and all else is lit up in that light.”</a:t>
            </a:r>
            <a:endParaRPr kumimoji="0" lang="en-US" sz="4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3" name="Picture 2">
            <a:extLst>
              <a:ext uri="{FF2B5EF4-FFF2-40B4-BE49-F238E27FC236}">
                <a16:creationId xmlns:a16="http://schemas.microsoft.com/office/drawing/2014/main" id="{EB411262-9CED-4BFE-A193-CFFAE8BD3F20}"/>
              </a:ext>
            </a:extLst>
          </p:cNvPr>
          <p:cNvPicPr>
            <a:picLocks noChangeAspect="1"/>
          </p:cNvPicPr>
          <p:nvPr/>
        </p:nvPicPr>
        <p:blipFill>
          <a:blip r:embed="rId3"/>
          <a:stretch>
            <a:fillRect/>
          </a:stretch>
        </p:blipFill>
        <p:spPr>
          <a:xfrm>
            <a:off x="6096000" y="103343"/>
            <a:ext cx="5574384" cy="6651312"/>
          </a:xfrm>
          <a:prstGeom prst="rect">
            <a:avLst/>
          </a:prstGeom>
        </p:spPr>
      </p:pic>
    </p:spTree>
    <p:extLst>
      <p:ext uri="{BB962C8B-B14F-4D97-AF65-F5344CB8AC3E}">
        <p14:creationId xmlns:p14="http://schemas.microsoft.com/office/powerpoint/2010/main" val="77952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2344" y="799739"/>
            <a:ext cx="12019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endPar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 name="TextBox 1"/>
          <p:cNvSpPr txBox="1"/>
          <p:nvPr/>
        </p:nvSpPr>
        <p:spPr>
          <a:xfrm>
            <a:off x="5526926" y="2114514"/>
            <a:ext cx="630600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“What good would it do me to construct a world in which I did not live, but only held up to the view of others?” Soren Kierkegaard</a:t>
            </a:r>
            <a:endParaRPr kumimoji="0" lang="en-US" sz="18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p:txBody>
      </p:sp>
      <p:pic>
        <p:nvPicPr>
          <p:cNvPr id="6" name="Picture 5" descr="lamb2"/>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140498" y="489100"/>
            <a:ext cx="4384626" cy="58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515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2344" y="799739"/>
            <a:ext cx="12019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endPar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 name="TextBox 1"/>
          <p:cNvSpPr txBox="1"/>
          <p:nvPr/>
        </p:nvSpPr>
        <p:spPr>
          <a:xfrm>
            <a:off x="5859448" y="2442323"/>
            <a:ext cx="521033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“Speak a Word of Christ then leave them alone. Trust the two of them to work it out.” Soren Kierkegaard</a:t>
            </a:r>
            <a:endParaRPr kumimoji="0" lang="en-US" sz="18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p:txBody>
      </p:sp>
      <p:pic>
        <p:nvPicPr>
          <p:cNvPr id="6" name="Picture 5" descr="lamb2"/>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140498" y="489100"/>
            <a:ext cx="4384626" cy="58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409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2344" y="799739"/>
            <a:ext cx="12019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endPar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 name="TextBox 1"/>
          <p:cNvSpPr txBox="1"/>
          <p:nvPr/>
        </p:nvSpPr>
        <p:spPr>
          <a:xfrm>
            <a:off x="5859448" y="2442323"/>
            <a:ext cx="5210334"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“Speak to Christ about the man even more than you speak to the man about Christ.” Dietrich Bonhoeffer</a:t>
            </a:r>
            <a:endParaRPr kumimoji="0" lang="en-US" sz="18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p:txBody>
      </p:sp>
      <p:pic>
        <p:nvPicPr>
          <p:cNvPr id="6" name="Picture 5" descr="lamb2"/>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140498" y="489100"/>
            <a:ext cx="4384626" cy="58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138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2344" y="799739"/>
            <a:ext cx="1201963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Rockwell" panose="02060603020205020403"/>
                <a:ea typeface="+mn-ea"/>
                <a:cs typeface="+mn-cs"/>
              </a:rPr>
              <a:t>Closing Remarks</a:t>
            </a:r>
            <a:endParaRPr kumimoji="0" lang="en-US" sz="60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6" name="Picture 5" descr="lamb2"/>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140498" y="489100"/>
            <a:ext cx="4384626" cy="58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24698E6-2474-498D-99BF-B89CA79BE988}"/>
              </a:ext>
            </a:extLst>
          </p:cNvPr>
          <p:cNvSpPr txBox="1"/>
          <p:nvPr/>
        </p:nvSpPr>
        <p:spPr>
          <a:xfrm>
            <a:off x="4982344" y="2080543"/>
            <a:ext cx="8342464" cy="33547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God, grant to each…</a:t>
            </a:r>
            <a:endParaRPr kumimoji="0" lang="en-US" sz="2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     a full 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     a ready Word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     a transparently Christian life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E9C3C">
                    <a:lumMod val="20000"/>
                    <a:lumOff val="80000"/>
                  </a:srgbClr>
                </a:solidFill>
                <a:effectLst/>
                <a:uLnTx/>
                <a:uFillTx/>
                <a:latin typeface="Rockwell" panose="02060603020205020403"/>
                <a:ea typeface="+mn-ea"/>
                <a:cs typeface="+mn-cs"/>
              </a:rPr>
              <a:t>     a love like his</a:t>
            </a:r>
          </a:p>
        </p:txBody>
      </p:sp>
    </p:spTree>
    <p:extLst>
      <p:ext uri="{BB962C8B-B14F-4D97-AF65-F5344CB8AC3E}">
        <p14:creationId xmlns:p14="http://schemas.microsoft.com/office/powerpoint/2010/main" val="209249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Jesus_Lamb3">
            <a:extLst>
              <a:ext uri="{FF2B5EF4-FFF2-40B4-BE49-F238E27FC236}">
                <a16:creationId xmlns:a16="http://schemas.microsoft.com/office/drawing/2014/main" id="{E461FDBE-9EEE-42ED-BEA6-2B040E06E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462" y="-643128"/>
            <a:ext cx="9871075" cy="1191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12496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D75CA9-9716-47B0-8E8F-43AC5CFE11AC}"/>
              </a:ext>
            </a:extLst>
          </p:cNvPr>
          <p:cNvPicPr>
            <a:picLocks noChangeAspect="1"/>
          </p:cNvPicPr>
          <p:nvPr/>
        </p:nvPicPr>
        <p:blipFill>
          <a:blip r:embed="rId3"/>
          <a:stretch>
            <a:fillRect/>
          </a:stretch>
        </p:blipFill>
        <p:spPr>
          <a:xfrm>
            <a:off x="125971" y="908043"/>
            <a:ext cx="2819421" cy="4317529"/>
          </a:xfrm>
          <a:prstGeom prst="rect">
            <a:avLst/>
          </a:prstGeom>
        </p:spPr>
      </p:pic>
      <p:pic>
        <p:nvPicPr>
          <p:cNvPr id="3" name="Picture 2">
            <a:extLst>
              <a:ext uri="{FF2B5EF4-FFF2-40B4-BE49-F238E27FC236}">
                <a16:creationId xmlns:a16="http://schemas.microsoft.com/office/drawing/2014/main" id="{82EDCE06-CE7A-405E-9FB5-021F9CBBA7C2}"/>
              </a:ext>
            </a:extLst>
          </p:cNvPr>
          <p:cNvPicPr>
            <a:picLocks noChangeAspect="1"/>
          </p:cNvPicPr>
          <p:nvPr/>
        </p:nvPicPr>
        <p:blipFill>
          <a:blip r:embed="rId4"/>
          <a:stretch>
            <a:fillRect/>
          </a:stretch>
        </p:blipFill>
        <p:spPr>
          <a:xfrm>
            <a:off x="3098142" y="961768"/>
            <a:ext cx="2819421" cy="4210081"/>
          </a:xfrm>
          <a:prstGeom prst="rect">
            <a:avLst/>
          </a:prstGeom>
        </p:spPr>
      </p:pic>
      <p:pic>
        <p:nvPicPr>
          <p:cNvPr id="4" name="Picture 3">
            <a:extLst>
              <a:ext uri="{FF2B5EF4-FFF2-40B4-BE49-F238E27FC236}">
                <a16:creationId xmlns:a16="http://schemas.microsoft.com/office/drawing/2014/main" id="{B6AD236E-6A1B-4648-845D-2E7F7520BFC9}"/>
              </a:ext>
            </a:extLst>
          </p:cNvPr>
          <p:cNvPicPr>
            <a:picLocks noChangeAspect="1"/>
          </p:cNvPicPr>
          <p:nvPr/>
        </p:nvPicPr>
        <p:blipFill>
          <a:blip r:embed="rId5"/>
          <a:stretch>
            <a:fillRect/>
          </a:stretch>
        </p:blipFill>
        <p:spPr>
          <a:xfrm>
            <a:off x="6096000" y="961768"/>
            <a:ext cx="2819421" cy="4156356"/>
          </a:xfrm>
          <a:prstGeom prst="rect">
            <a:avLst/>
          </a:prstGeom>
        </p:spPr>
      </p:pic>
      <p:pic>
        <p:nvPicPr>
          <p:cNvPr id="5" name="Picture 4">
            <a:extLst>
              <a:ext uri="{FF2B5EF4-FFF2-40B4-BE49-F238E27FC236}">
                <a16:creationId xmlns:a16="http://schemas.microsoft.com/office/drawing/2014/main" id="{5C10F9AC-F24A-4F56-A8BE-D5828D78EF6E}"/>
              </a:ext>
            </a:extLst>
          </p:cNvPr>
          <p:cNvPicPr>
            <a:picLocks noChangeAspect="1"/>
          </p:cNvPicPr>
          <p:nvPr/>
        </p:nvPicPr>
        <p:blipFill>
          <a:blip r:embed="rId6"/>
          <a:stretch>
            <a:fillRect/>
          </a:stretch>
        </p:blipFill>
        <p:spPr>
          <a:xfrm>
            <a:off x="9093859" y="961768"/>
            <a:ext cx="2795679" cy="4210080"/>
          </a:xfrm>
          <a:prstGeom prst="rect">
            <a:avLst/>
          </a:prstGeom>
        </p:spPr>
      </p:pic>
    </p:spTree>
    <p:extLst>
      <p:ext uri="{BB962C8B-B14F-4D97-AF65-F5344CB8AC3E}">
        <p14:creationId xmlns:p14="http://schemas.microsoft.com/office/powerpoint/2010/main" val="110516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8D6F05-AA9B-4D5A-ABFA-B4C25EFF2CD6}"/>
              </a:ext>
            </a:extLst>
          </p:cNvPr>
          <p:cNvPicPr>
            <a:picLocks noChangeAspect="1"/>
          </p:cNvPicPr>
          <p:nvPr/>
        </p:nvPicPr>
        <p:blipFill>
          <a:blip r:embed="rId3"/>
          <a:stretch>
            <a:fillRect/>
          </a:stretch>
        </p:blipFill>
        <p:spPr>
          <a:xfrm>
            <a:off x="3134980" y="1021854"/>
            <a:ext cx="2838471" cy="4015781"/>
          </a:xfrm>
          <a:prstGeom prst="rect">
            <a:avLst/>
          </a:prstGeom>
        </p:spPr>
      </p:pic>
      <p:pic>
        <p:nvPicPr>
          <p:cNvPr id="3" name="Picture 2">
            <a:extLst>
              <a:ext uri="{FF2B5EF4-FFF2-40B4-BE49-F238E27FC236}">
                <a16:creationId xmlns:a16="http://schemas.microsoft.com/office/drawing/2014/main" id="{7235C213-DCA4-4F09-B536-2043C4FA0487}"/>
              </a:ext>
            </a:extLst>
          </p:cNvPr>
          <p:cNvPicPr>
            <a:picLocks noChangeAspect="1"/>
          </p:cNvPicPr>
          <p:nvPr/>
        </p:nvPicPr>
        <p:blipFill>
          <a:blip r:embed="rId4"/>
          <a:stretch>
            <a:fillRect/>
          </a:stretch>
        </p:blipFill>
        <p:spPr>
          <a:xfrm>
            <a:off x="101070" y="1035042"/>
            <a:ext cx="2857521" cy="4015781"/>
          </a:xfrm>
          <a:prstGeom prst="rect">
            <a:avLst/>
          </a:prstGeom>
        </p:spPr>
      </p:pic>
      <p:pic>
        <p:nvPicPr>
          <p:cNvPr id="4" name="Picture 3">
            <a:extLst>
              <a:ext uri="{FF2B5EF4-FFF2-40B4-BE49-F238E27FC236}">
                <a16:creationId xmlns:a16="http://schemas.microsoft.com/office/drawing/2014/main" id="{9BE2E019-C113-4AFC-A4C0-05E5245B85D2}"/>
              </a:ext>
            </a:extLst>
          </p:cNvPr>
          <p:cNvPicPr>
            <a:picLocks noChangeAspect="1"/>
          </p:cNvPicPr>
          <p:nvPr/>
        </p:nvPicPr>
        <p:blipFill>
          <a:blip r:embed="rId5"/>
          <a:stretch>
            <a:fillRect/>
          </a:stretch>
        </p:blipFill>
        <p:spPr>
          <a:xfrm>
            <a:off x="6149840" y="1008667"/>
            <a:ext cx="2905228" cy="4015781"/>
          </a:xfrm>
          <a:prstGeom prst="rect">
            <a:avLst/>
          </a:prstGeom>
        </p:spPr>
      </p:pic>
      <p:pic>
        <p:nvPicPr>
          <p:cNvPr id="5" name="Picture 4">
            <a:extLst>
              <a:ext uri="{FF2B5EF4-FFF2-40B4-BE49-F238E27FC236}">
                <a16:creationId xmlns:a16="http://schemas.microsoft.com/office/drawing/2014/main" id="{84C02517-C801-4D17-90B8-451D390DEA4C}"/>
              </a:ext>
            </a:extLst>
          </p:cNvPr>
          <p:cNvPicPr>
            <a:picLocks noChangeAspect="1"/>
          </p:cNvPicPr>
          <p:nvPr/>
        </p:nvPicPr>
        <p:blipFill>
          <a:blip r:embed="rId6"/>
          <a:stretch>
            <a:fillRect/>
          </a:stretch>
        </p:blipFill>
        <p:spPr>
          <a:xfrm>
            <a:off x="9231457" y="1008667"/>
            <a:ext cx="2753289" cy="4042156"/>
          </a:xfrm>
          <a:prstGeom prst="rect">
            <a:avLst/>
          </a:prstGeom>
        </p:spPr>
      </p:pic>
    </p:spTree>
    <p:extLst>
      <p:ext uri="{BB962C8B-B14F-4D97-AF65-F5344CB8AC3E}">
        <p14:creationId xmlns:p14="http://schemas.microsoft.com/office/powerpoint/2010/main" val="289990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DB2843-CBE5-4EE8-B618-743329320B27}"/>
              </a:ext>
            </a:extLst>
          </p:cNvPr>
          <p:cNvPicPr>
            <a:picLocks noChangeAspect="1"/>
          </p:cNvPicPr>
          <p:nvPr/>
        </p:nvPicPr>
        <p:blipFill>
          <a:blip r:embed="rId3"/>
          <a:stretch>
            <a:fillRect/>
          </a:stretch>
        </p:blipFill>
        <p:spPr>
          <a:xfrm>
            <a:off x="3230391" y="1112359"/>
            <a:ext cx="2752609" cy="3987501"/>
          </a:xfrm>
          <a:prstGeom prst="rect">
            <a:avLst/>
          </a:prstGeom>
        </p:spPr>
      </p:pic>
      <p:pic>
        <p:nvPicPr>
          <p:cNvPr id="7" name="Picture 6">
            <a:extLst>
              <a:ext uri="{FF2B5EF4-FFF2-40B4-BE49-F238E27FC236}">
                <a16:creationId xmlns:a16="http://schemas.microsoft.com/office/drawing/2014/main" id="{A8A01AC2-8800-4EC5-BF49-5FBA9662FC36}"/>
              </a:ext>
            </a:extLst>
          </p:cNvPr>
          <p:cNvPicPr>
            <a:picLocks noChangeAspect="1"/>
          </p:cNvPicPr>
          <p:nvPr/>
        </p:nvPicPr>
        <p:blipFill>
          <a:blip r:embed="rId4"/>
          <a:stretch>
            <a:fillRect/>
          </a:stretch>
        </p:blipFill>
        <p:spPr>
          <a:xfrm>
            <a:off x="6209001" y="1112360"/>
            <a:ext cx="2805482" cy="3987501"/>
          </a:xfrm>
          <a:prstGeom prst="rect">
            <a:avLst/>
          </a:prstGeom>
        </p:spPr>
      </p:pic>
      <p:pic>
        <p:nvPicPr>
          <p:cNvPr id="8" name="Picture 7">
            <a:extLst>
              <a:ext uri="{FF2B5EF4-FFF2-40B4-BE49-F238E27FC236}">
                <a16:creationId xmlns:a16="http://schemas.microsoft.com/office/drawing/2014/main" id="{EA5FC8E8-7B8F-4301-8283-F1D7519A212E}"/>
              </a:ext>
            </a:extLst>
          </p:cNvPr>
          <p:cNvPicPr>
            <a:picLocks noChangeAspect="1"/>
          </p:cNvPicPr>
          <p:nvPr/>
        </p:nvPicPr>
        <p:blipFill>
          <a:blip r:embed="rId5"/>
          <a:stretch>
            <a:fillRect/>
          </a:stretch>
        </p:blipFill>
        <p:spPr>
          <a:xfrm>
            <a:off x="9205347" y="1112361"/>
            <a:ext cx="2764363" cy="3987501"/>
          </a:xfrm>
          <a:prstGeom prst="rect">
            <a:avLst/>
          </a:prstGeom>
        </p:spPr>
      </p:pic>
      <p:pic>
        <p:nvPicPr>
          <p:cNvPr id="2" name="Picture 1">
            <a:extLst>
              <a:ext uri="{FF2B5EF4-FFF2-40B4-BE49-F238E27FC236}">
                <a16:creationId xmlns:a16="http://schemas.microsoft.com/office/drawing/2014/main" id="{F6C9F7C7-50D5-4FCD-9A8A-EE9F40505D68}"/>
              </a:ext>
            </a:extLst>
          </p:cNvPr>
          <p:cNvPicPr>
            <a:picLocks noChangeAspect="1"/>
          </p:cNvPicPr>
          <p:nvPr/>
        </p:nvPicPr>
        <p:blipFill>
          <a:blip r:embed="rId6"/>
          <a:stretch>
            <a:fillRect/>
          </a:stretch>
        </p:blipFill>
        <p:spPr>
          <a:xfrm>
            <a:off x="222290" y="1112359"/>
            <a:ext cx="2752609" cy="3987501"/>
          </a:xfrm>
          <a:prstGeom prst="rect">
            <a:avLst/>
          </a:prstGeom>
        </p:spPr>
      </p:pic>
    </p:spTree>
    <p:extLst>
      <p:ext uri="{BB962C8B-B14F-4D97-AF65-F5344CB8AC3E}">
        <p14:creationId xmlns:p14="http://schemas.microsoft.com/office/powerpoint/2010/main" val="12665049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1FCFBE2-EAC2-4181-9108-BF68B6405B97}"/>
              </a:ext>
            </a:extLst>
          </p:cNvPr>
          <p:cNvSpPr/>
          <p:nvPr/>
        </p:nvSpPr>
        <p:spPr>
          <a:xfrm>
            <a:off x="219456" y="89624"/>
            <a:ext cx="11457432" cy="667875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system-ui"/>
                <a:ea typeface="+mn-ea"/>
                <a:cs typeface="+mn-cs"/>
              </a:rPr>
              <a:t>1 Corinthians</a:t>
            </a:r>
            <a:br>
              <a:rPr kumimoji="0" lang="en-US" sz="2800" b="1" i="0" u="none" strike="noStrike" kern="1200" cap="none" spc="0" normalizeH="0" baseline="30000" noProof="0" dirty="0">
                <a:ln>
                  <a:noFill/>
                </a:ln>
                <a:solidFill>
                  <a:prstClr val="white"/>
                </a:solidFill>
                <a:effectLst/>
                <a:uLnTx/>
                <a:uFillTx/>
                <a:latin typeface="system-ui"/>
                <a:ea typeface="+mn-ea"/>
                <a:cs typeface="+mn-cs"/>
              </a:rPr>
            </a:br>
            <a:r>
              <a:rPr kumimoji="0" lang="en-US" sz="2800" b="1" i="0" u="none" strike="noStrike" kern="1200" cap="none" spc="0" normalizeH="0" baseline="30000" noProof="0" dirty="0">
                <a:ln>
                  <a:noFill/>
                </a:ln>
                <a:solidFill>
                  <a:prstClr val="white"/>
                </a:solidFill>
                <a:effectLst/>
                <a:uLnTx/>
                <a:uFillTx/>
                <a:latin typeface="system-ui"/>
                <a:ea typeface="+mn-ea"/>
                <a:cs typeface="+mn-cs"/>
              </a:rPr>
              <a:t>18 </a:t>
            </a:r>
            <a:r>
              <a:rPr kumimoji="0" lang="en-US" sz="2800" b="0" i="0" u="none" strike="noStrike" kern="1200" cap="none" spc="0" normalizeH="0" baseline="0" noProof="0" dirty="0">
                <a:ln>
                  <a:noFill/>
                </a:ln>
                <a:solidFill>
                  <a:prstClr val="white"/>
                </a:solidFill>
                <a:effectLst/>
                <a:uLnTx/>
                <a:uFillTx/>
                <a:latin typeface="system-ui"/>
                <a:ea typeface="+mn-ea"/>
                <a:cs typeface="+mn-cs"/>
              </a:rPr>
              <a:t>For the message of the cross is foolishness to those who are perishing, but to us who are being saved it is the power of God.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19 </a:t>
            </a:r>
            <a:r>
              <a:rPr kumimoji="0" lang="en-US" sz="2800" b="0" i="0" u="none" strike="noStrike" kern="1200" cap="none" spc="0" normalizeH="0" baseline="0" noProof="0" dirty="0">
                <a:ln>
                  <a:noFill/>
                </a:ln>
                <a:solidFill>
                  <a:prstClr val="white"/>
                </a:solidFill>
                <a:effectLst/>
                <a:uLnTx/>
                <a:uFillTx/>
                <a:latin typeface="system-ui"/>
                <a:ea typeface="+mn-ea"/>
                <a:cs typeface="+mn-cs"/>
              </a:rPr>
              <a:t>For it is written: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system-ui"/>
                <a:ea typeface="+mn-ea"/>
                <a:cs typeface="+mn-cs"/>
              </a:rPr>
              <a:t>“I will destroy the wisdom of the wise;</a:t>
            </a:r>
            <a:br>
              <a:rPr kumimoji="0" lang="en-US" sz="2800" b="0" i="0" u="none" strike="noStrike" kern="1200" cap="none" spc="0" normalizeH="0" baseline="0" noProof="0" dirty="0">
                <a:ln>
                  <a:noFill/>
                </a:ln>
                <a:solidFill>
                  <a:prstClr val="white"/>
                </a:solidFill>
                <a:effectLst/>
                <a:uLnTx/>
                <a:uFillTx/>
                <a:latin typeface="system-ui"/>
                <a:ea typeface="+mn-ea"/>
                <a:cs typeface="+mn-cs"/>
              </a:rPr>
            </a:br>
            <a:r>
              <a:rPr kumimoji="0" lang="en-US" sz="2800" b="0" i="0" u="none" strike="noStrike" kern="1200" cap="none" spc="0" normalizeH="0" baseline="0" noProof="0" dirty="0">
                <a:ln>
                  <a:noFill/>
                </a:ln>
                <a:solidFill>
                  <a:prstClr val="white"/>
                </a:solidFill>
                <a:effectLst/>
                <a:uLnTx/>
                <a:uFillTx/>
                <a:latin typeface="Courier New" panose="02070309020205020404" pitchFamily="49" charset="0"/>
                <a:ea typeface="+mn-ea"/>
                <a:cs typeface="+mn-cs"/>
              </a:rPr>
              <a:t>    </a:t>
            </a:r>
            <a:r>
              <a:rPr kumimoji="0" lang="en-US" sz="2800" b="0" i="0" u="none" strike="noStrike" kern="1200" cap="none" spc="0" normalizeH="0" baseline="0" noProof="0" dirty="0">
                <a:ln>
                  <a:noFill/>
                </a:ln>
                <a:solidFill>
                  <a:prstClr val="white"/>
                </a:solidFill>
                <a:effectLst/>
                <a:uLnTx/>
                <a:uFillTx/>
                <a:latin typeface="system-ui"/>
                <a:ea typeface="+mn-ea"/>
                <a:cs typeface="+mn-cs"/>
              </a:rPr>
              <a:t>the intelligence of the intelligent I will frustrate.”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30000" noProof="0" dirty="0">
                <a:ln>
                  <a:noFill/>
                </a:ln>
                <a:solidFill>
                  <a:prstClr val="white"/>
                </a:solidFill>
                <a:effectLst/>
                <a:uLnTx/>
                <a:uFillTx/>
                <a:latin typeface="system-ui"/>
                <a:ea typeface="+mn-ea"/>
                <a:cs typeface="+mn-cs"/>
              </a:rPr>
              <a:t>20 </a:t>
            </a:r>
            <a:r>
              <a:rPr kumimoji="0" lang="en-US" sz="2800" b="0" i="0" u="none" strike="noStrike" kern="1200" cap="none" spc="0" normalizeH="0" baseline="0" noProof="0" dirty="0">
                <a:ln>
                  <a:noFill/>
                </a:ln>
                <a:solidFill>
                  <a:prstClr val="white"/>
                </a:solidFill>
                <a:effectLst/>
                <a:uLnTx/>
                <a:uFillTx/>
                <a:latin typeface="system-ui"/>
                <a:ea typeface="+mn-ea"/>
                <a:cs typeface="+mn-cs"/>
              </a:rPr>
              <a:t>Where is the wise person? Where is the teacher of the law? Where is the philosopher of this age? Has not God made foolish the wisdom of the world?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21 </a:t>
            </a:r>
            <a:r>
              <a:rPr kumimoji="0" lang="en-US" sz="2800" b="0" i="0" u="none" strike="noStrike" kern="1200" cap="none" spc="0" normalizeH="0" baseline="0" noProof="0" dirty="0">
                <a:ln>
                  <a:noFill/>
                </a:ln>
                <a:solidFill>
                  <a:prstClr val="white"/>
                </a:solidFill>
                <a:effectLst/>
                <a:uLnTx/>
                <a:uFillTx/>
                <a:latin typeface="system-ui"/>
                <a:ea typeface="+mn-ea"/>
                <a:cs typeface="+mn-cs"/>
              </a:rPr>
              <a:t>For since in the wisdom of God the world through its wisdom did not know him, God was pleased through the foolishness of what was preached to save those who believe.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22 </a:t>
            </a:r>
            <a:r>
              <a:rPr kumimoji="0" lang="en-US" sz="2800" b="0" i="0" u="none" strike="noStrike" kern="1200" cap="none" spc="0" normalizeH="0" baseline="0" noProof="0" dirty="0">
                <a:ln>
                  <a:noFill/>
                </a:ln>
                <a:solidFill>
                  <a:prstClr val="white"/>
                </a:solidFill>
                <a:effectLst/>
                <a:uLnTx/>
                <a:uFillTx/>
                <a:latin typeface="system-ui"/>
                <a:ea typeface="+mn-ea"/>
                <a:cs typeface="+mn-cs"/>
              </a:rPr>
              <a:t>Jews demand signs and Greeks look for wisdom,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23 </a:t>
            </a:r>
            <a:r>
              <a:rPr kumimoji="0" lang="en-US" sz="2800" b="0" i="0" u="none" strike="noStrike" kern="1200" cap="none" spc="0" normalizeH="0" baseline="0" noProof="0" dirty="0">
                <a:ln>
                  <a:noFill/>
                </a:ln>
                <a:solidFill>
                  <a:prstClr val="white"/>
                </a:solidFill>
                <a:effectLst/>
                <a:uLnTx/>
                <a:uFillTx/>
                <a:latin typeface="system-ui"/>
                <a:ea typeface="+mn-ea"/>
                <a:cs typeface="+mn-cs"/>
              </a:rPr>
              <a:t>but we preach Christ crucified: a stumbling block to Jews and foolishness to Gentiles,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24 </a:t>
            </a:r>
            <a:r>
              <a:rPr kumimoji="0" lang="en-US" sz="2800" b="0" i="0" u="none" strike="noStrike" kern="1200" cap="none" spc="0" normalizeH="0" baseline="0" noProof="0" dirty="0">
                <a:ln>
                  <a:noFill/>
                </a:ln>
                <a:solidFill>
                  <a:prstClr val="white"/>
                </a:solidFill>
                <a:effectLst/>
                <a:uLnTx/>
                <a:uFillTx/>
                <a:latin typeface="system-ui"/>
                <a:ea typeface="+mn-ea"/>
                <a:cs typeface="+mn-cs"/>
              </a:rPr>
              <a:t>but to those whom God has called, both Jews and Greeks, Christ the power of God and the wisdom of God. </a:t>
            </a:r>
            <a:r>
              <a:rPr kumimoji="0" lang="en-US" sz="2800" b="1" i="0" u="none" strike="noStrike" kern="1200" cap="none" spc="0" normalizeH="0" baseline="30000" noProof="0" dirty="0">
                <a:ln>
                  <a:noFill/>
                </a:ln>
                <a:solidFill>
                  <a:prstClr val="white"/>
                </a:solidFill>
                <a:effectLst/>
                <a:uLnTx/>
                <a:uFillTx/>
                <a:latin typeface="system-ui"/>
                <a:ea typeface="+mn-ea"/>
                <a:cs typeface="+mn-cs"/>
              </a:rPr>
              <a:t>25 </a:t>
            </a:r>
            <a:r>
              <a:rPr kumimoji="0" lang="en-US" sz="2800" b="0" i="0" u="none" strike="noStrike" kern="1200" cap="none" spc="0" normalizeH="0" baseline="0" noProof="0" dirty="0">
                <a:ln>
                  <a:noFill/>
                </a:ln>
                <a:solidFill>
                  <a:prstClr val="white"/>
                </a:solidFill>
                <a:effectLst/>
                <a:uLnTx/>
                <a:uFillTx/>
                <a:latin typeface="system-ui"/>
                <a:ea typeface="+mn-ea"/>
                <a:cs typeface="+mn-cs"/>
              </a:rPr>
              <a:t>For the foolishness of God is wiser than human wisdom, and the weakness of God is stronger than human strength.</a:t>
            </a:r>
          </a:p>
        </p:txBody>
      </p:sp>
    </p:spTree>
    <p:extLst>
      <p:ext uri="{BB962C8B-B14F-4D97-AF65-F5344CB8AC3E}">
        <p14:creationId xmlns:p14="http://schemas.microsoft.com/office/powerpoint/2010/main" val="13114205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6A9FF28-D5CE-4771-B006-9F932FC1F684}"/>
              </a:ext>
            </a:extLst>
          </p:cNvPr>
          <p:cNvSpPr txBox="1"/>
          <p:nvPr/>
        </p:nvSpPr>
        <p:spPr>
          <a:xfrm>
            <a:off x="270912" y="813839"/>
            <a:ext cx="11229109" cy="7786747"/>
          </a:xfrm>
          <a:prstGeom prst="rect">
            <a:avLst/>
          </a:prstGeom>
          <a:noFill/>
        </p:spPr>
        <p:txBody>
          <a:bodyPr wrap="square" rtlCol="0">
            <a:spAutoFit/>
          </a:bodyPr>
          <a:lstStyle/>
          <a:p>
            <a:r>
              <a:rPr lang="en-US" sz="3600" dirty="0"/>
              <a:t>Closing Remarks</a:t>
            </a:r>
          </a:p>
          <a:p>
            <a:endParaRPr lang="en-US" sz="3600" dirty="0"/>
          </a:p>
          <a:p>
            <a:r>
              <a:rPr lang="en-US" sz="2400" dirty="0"/>
              <a:t>Martin Luther: “See a man captivated by </a:t>
            </a:r>
          </a:p>
          <a:p>
            <a:r>
              <a:rPr lang="en-US" sz="2400" dirty="0"/>
              <a:t>the cross”</a:t>
            </a:r>
          </a:p>
          <a:p>
            <a:endParaRPr lang="en-US" sz="2400" dirty="0"/>
          </a:p>
          <a:p>
            <a:r>
              <a:rPr lang="en-US" sz="2400" dirty="0"/>
              <a:t>Siegbert Becker: “I only have the gospel.”</a:t>
            </a:r>
          </a:p>
          <a:p>
            <a:endParaRPr lang="en-US" sz="2400" dirty="0"/>
          </a:p>
          <a:p>
            <a:r>
              <a:rPr lang="en-US" sz="2400" dirty="0"/>
              <a:t>CS Lewis: “God in the Dock”</a:t>
            </a:r>
          </a:p>
          <a:p>
            <a:endParaRPr lang="en-US" sz="2400" dirty="0"/>
          </a:p>
          <a:p>
            <a:r>
              <a:rPr lang="en-US" sz="2400" dirty="0"/>
              <a:t>Martin Luther: “The Three Lights”</a:t>
            </a:r>
          </a:p>
          <a:p>
            <a:endParaRPr lang="en-US" sz="2400" dirty="0"/>
          </a:p>
          <a:p>
            <a:r>
              <a:rPr lang="en-US" sz="2400" dirty="0"/>
              <a:t>Tullian Tchividjian: “The Last Idol to Fall”</a:t>
            </a:r>
          </a:p>
          <a:p>
            <a:endParaRPr lang="en-US" sz="2400" dirty="0"/>
          </a:p>
          <a:p>
            <a:r>
              <a:rPr lang="en-US" sz="2400" dirty="0"/>
              <a:t>Yours truly: “If it seems a weak thing…”</a:t>
            </a:r>
          </a:p>
          <a:p>
            <a:endParaRPr lang="en-US" sz="3200" dirty="0"/>
          </a:p>
          <a:p>
            <a:endParaRPr lang="en-US" sz="3200" dirty="0"/>
          </a:p>
          <a:p>
            <a:endParaRPr lang="en-US" sz="3200" dirty="0"/>
          </a:p>
          <a:p>
            <a:endParaRPr lang="en-US" sz="4400" dirty="0"/>
          </a:p>
        </p:txBody>
      </p:sp>
      <p:pic>
        <p:nvPicPr>
          <p:cNvPr id="3" name="Picture 2" descr="lamb2">
            <a:extLst>
              <a:ext uri="{FF2B5EF4-FFF2-40B4-BE49-F238E27FC236}">
                <a16:creationId xmlns:a16="http://schemas.microsoft.com/office/drawing/2014/main" id="{C21E3479-050A-4E32-88B0-61A05AE31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638" r="8511"/>
          <a:stretch>
            <a:fillRect/>
          </a:stretch>
        </p:blipFill>
        <p:spPr bwMode="auto">
          <a:xfrm>
            <a:off x="6381948" y="103049"/>
            <a:ext cx="5023982" cy="665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05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fade">
                                      <p:cBhvr>
                                        <p:cTn id="32" dur="500"/>
                                        <p:tgtEl>
                                          <p:spTgt spid="4">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13" end="13"/>
                                            </p:txEl>
                                          </p:spTgt>
                                        </p:tgtEl>
                                        <p:attrNameLst>
                                          <p:attrName>style.visibility</p:attrName>
                                        </p:attrNameLst>
                                      </p:cBhvr>
                                      <p:to>
                                        <p:strVal val="visible"/>
                                      </p:to>
                                    </p:set>
                                    <p:animEffect transition="in" filter="fade">
                                      <p:cBhvr>
                                        <p:cTn id="42" dur="500"/>
                                        <p:tgtEl>
                                          <p:spTgt spid="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4_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3.xml><?xml version="1.0" encoding="utf-8"?>
<a:theme xmlns:a="http://schemas.openxmlformats.org/drawingml/2006/main" name="7_Damask">
  <a:themeElements>
    <a:clrScheme name="Damask">
      <a:dk1>
        <a:sysClr val="windowText" lastClr="000000"/>
      </a:dk1>
      <a:lt1>
        <a:sysClr val="window" lastClr="FFFFFF"/>
      </a:lt1>
      <a:dk2>
        <a:srgbClr val="78346F"/>
      </a:dk2>
      <a:lt2>
        <a:srgbClr val="D9A8D2"/>
      </a:lt2>
      <a:accent1>
        <a:srgbClr val="CE57AB"/>
      </a:accent1>
      <a:accent2>
        <a:srgbClr val="8E8EFD"/>
      </a:accent2>
      <a:accent3>
        <a:srgbClr val="7CBCE0"/>
      </a:accent3>
      <a:accent4>
        <a:srgbClr val="70BF9F"/>
      </a:accent4>
      <a:accent5>
        <a:srgbClr val="A5B960"/>
      </a:accent5>
      <a:accent6>
        <a:srgbClr val="D47A57"/>
      </a:accent6>
      <a:hlink>
        <a:srgbClr val="D164DE"/>
      </a:hlink>
      <a:folHlink>
        <a:srgbClr val="BE87C4"/>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D4FE1632-F131-47D3-A814-99E9CD025E20}"/>
    </a:ext>
  </a:extLst>
</a:theme>
</file>

<file path=ppt/theme/theme4.xml><?xml version="1.0" encoding="utf-8"?>
<a:theme xmlns:a="http://schemas.openxmlformats.org/drawingml/2006/main" name="3_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5.xml><?xml version="1.0" encoding="utf-8"?>
<a:theme xmlns:a="http://schemas.openxmlformats.org/drawingml/2006/main" name="2_Damask">
  <a:themeElements>
    <a:clrScheme name="Custom 2">
      <a:dk1>
        <a:sysClr val="windowText" lastClr="000000"/>
      </a:dk1>
      <a:lt1>
        <a:sysClr val="window" lastClr="FFFFFF"/>
      </a:lt1>
      <a:dk2>
        <a:srgbClr val="DE9C3C"/>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27959</TotalTime>
  <Words>5394</Words>
  <Application>Microsoft Office PowerPoint</Application>
  <PresentationFormat>Widescreen</PresentationFormat>
  <Paragraphs>805</Paragraphs>
  <Slides>109</Slides>
  <Notes>106</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109</vt:i4>
      </vt:variant>
    </vt:vector>
  </HeadingPairs>
  <TitlesOfParts>
    <vt:vector size="125" baseType="lpstr">
      <vt:lpstr>Arial</vt:lpstr>
      <vt:lpstr>Bookman Old Style</vt:lpstr>
      <vt:lpstr>Calibri</vt:lpstr>
      <vt:lpstr>Calibri Light</vt:lpstr>
      <vt:lpstr>Century Gothic</vt:lpstr>
      <vt:lpstr>Courier New</vt:lpstr>
      <vt:lpstr>Helvetica Neue</vt:lpstr>
      <vt:lpstr>Rockwell</vt:lpstr>
      <vt:lpstr>system-ui</vt:lpstr>
      <vt:lpstr>Times New Roman</vt:lpstr>
      <vt:lpstr>Damask</vt:lpstr>
      <vt:lpstr>4_Damask</vt:lpstr>
      <vt:lpstr>7_Damask</vt:lpstr>
      <vt:lpstr>3_Damask</vt:lpstr>
      <vt:lpstr>2_Damask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paustima</dc:creator>
  <cp:lastModifiedBy>Mark Paustian</cp:lastModifiedBy>
  <cp:revision>548</cp:revision>
  <cp:lastPrinted>2023-04-20T19:10:54Z</cp:lastPrinted>
  <dcterms:created xsi:type="dcterms:W3CDTF">2018-06-06T14:50:10Z</dcterms:created>
  <dcterms:modified xsi:type="dcterms:W3CDTF">2026-09-20T15:08:13Z</dcterms:modified>
</cp:coreProperties>
</file>